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9" r:id="rId3"/>
    <p:sldId id="300" r:id="rId4"/>
    <p:sldId id="299" r:id="rId5"/>
    <p:sldId id="302" r:id="rId6"/>
    <p:sldId id="280" r:id="rId7"/>
    <p:sldId id="272" r:id="rId8"/>
    <p:sldId id="281" r:id="rId9"/>
    <p:sldId id="267" r:id="rId10"/>
    <p:sldId id="270" r:id="rId11"/>
    <p:sldId id="269" r:id="rId12"/>
    <p:sldId id="264" r:id="rId13"/>
    <p:sldId id="271" r:id="rId14"/>
    <p:sldId id="263" r:id="rId15"/>
    <p:sldId id="274" r:id="rId16"/>
    <p:sldId id="268" r:id="rId17"/>
    <p:sldId id="260" r:id="rId18"/>
    <p:sldId id="261" r:id="rId19"/>
    <p:sldId id="259" r:id="rId20"/>
    <p:sldId id="301" r:id="rId21"/>
    <p:sldId id="295" r:id="rId22"/>
    <p:sldId id="296" r:id="rId23"/>
    <p:sldId id="297" r:id="rId24"/>
    <p:sldId id="282" r:id="rId25"/>
    <p:sldId id="283" r:id="rId26"/>
    <p:sldId id="290" r:id="rId27"/>
    <p:sldId id="288" r:id="rId28"/>
    <p:sldId id="287" r:id="rId29"/>
    <p:sldId id="289" r:id="rId30"/>
    <p:sldId id="285" r:id="rId31"/>
    <p:sldId id="291" r:id="rId32"/>
    <p:sldId id="294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7" autoAdjust="0"/>
    <p:restoredTop sz="94660"/>
  </p:normalViewPr>
  <p:slideViewPr>
    <p:cSldViewPr>
      <p:cViewPr varScale="1">
        <p:scale>
          <a:sx n="51" d="100"/>
          <a:sy n="51" d="100"/>
        </p:scale>
        <p:origin x="139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F35FA28-010E-48DF-AB12-5FC4538A5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808DE7-994B-43E0-A52F-0DC97A1C8639}" type="slidenum">
              <a:rPr lang="en-US" smtClean="0">
                <a:latin typeface="Arial" pitchFamily="34" charset="0"/>
              </a:rPr>
              <a:pPr/>
              <a:t>2</a:t>
            </a:fld>
            <a:endParaRPr lang="en-US">
              <a:latin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ED8835-9265-4284-AA57-481698EB78CE}" type="slidenum">
              <a:rPr lang="en-US" smtClean="0">
                <a:latin typeface="Arial" pitchFamily="34" charset="0"/>
              </a:rPr>
              <a:pPr/>
              <a:t>28</a:t>
            </a:fld>
            <a:endParaRPr lang="en-US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35C371-5D07-4F4C-8AD6-06EB14BD7BFA}" type="slidenum">
              <a:rPr lang="en-US" smtClean="0">
                <a:latin typeface="Arial" pitchFamily="34" charset="0"/>
              </a:rPr>
              <a:pPr/>
              <a:t>29</a:t>
            </a:fld>
            <a:endParaRPr lang="en-US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EF078A-A271-4BCE-B700-1AB0A7DCCEEF}" type="slidenum">
              <a:rPr lang="en-US" smtClean="0">
                <a:latin typeface="Arial" pitchFamily="34" charset="0"/>
              </a:rPr>
              <a:pPr/>
              <a:t>30</a:t>
            </a:fld>
            <a:endParaRPr lang="en-US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C304C2-C209-47E4-B9F0-449FBFB70ED4}" type="slidenum">
              <a:rPr lang="en-US" smtClean="0">
                <a:latin typeface="Arial" pitchFamily="34" charset="0"/>
              </a:rPr>
              <a:pPr/>
              <a:t>6</a:t>
            </a:fld>
            <a:endParaRPr lang="en-US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4F459A-6677-4B16-A847-270ECB58A474}" type="slidenum">
              <a:rPr lang="en-US" smtClean="0">
                <a:latin typeface="Arial" pitchFamily="34" charset="0"/>
              </a:rPr>
              <a:pPr/>
              <a:t>8</a:t>
            </a:fld>
            <a:endParaRPr lang="en-US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F182843-A2A6-4A11-A1CE-64FE4B558B9E}" type="slidenum">
              <a:rPr lang="en-US" smtClean="0">
                <a:latin typeface="Arial" pitchFamily="34" charset="0"/>
              </a:rPr>
              <a:pPr/>
              <a:t>21</a:t>
            </a:fld>
            <a:endParaRPr lang="en-US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6B9BEB7-AB41-4A4B-880F-96A46060609F}" type="slidenum">
              <a:rPr lang="en-US" smtClean="0">
                <a:latin typeface="Arial" pitchFamily="34" charset="0"/>
              </a:rPr>
              <a:pPr/>
              <a:t>22</a:t>
            </a:fld>
            <a:endParaRPr lang="en-US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FCD64B-0B42-4645-AA5B-415C91879981}" type="slidenum">
              <a:rPr lang="en-US" smtClean="0">
                <a:latin typeface="Arial" pitchFamily="34" charset="0"/>
              </a:rPr>
              <a:pPr/>
              <a:t>23</a:t>
            </a:fld>
            <a:endParaRPr lang="en-US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7788DC-26F9-46B1-9FD1-608D76B60809}" type="slidenum">
              <a:rPr lang="en-US" smtClean="0">
                <a:latin typeface="Arial" pitchFamily="34" charset="0"/>
              </a:rPr>
              <a:pPr/>
              <a:t>24</a:t>
            </a:fld>
            <a:endParaRPr lang="en-US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A799B4-ED43-43F6-9F1A-1C1DC9E3000C}" type="slidenum">
              <a:rPr lang="en-US" smtClean="0">
                <a:latin typeface="Arial" pitchFamily="34" charset="0"/>
              </a:rPr>
              <a:pPr/>
              <a:t>25</a:t>
            </a:fld>
            <a:endParaRPr lang="en-US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DE37A2-2398-463D-946A-AFC1703B71C9}" type="slidenum">
              <a:rPr lang="en-US" smtClean="0">
                <a:latin typeface="Arial" pitchFamily="34" charset="0"/>
              </a:rPr>
              <a:pPr/>
              <a:t>27</a:t>
            </a:fld>
            <a:endParaRPr lang="en-US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3B2AB-2913-4701-8F57-3746BA668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C8D6-B523-4D9D-9071-165BF4EAF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85CE7-BCDD-4A02-AED0-675C5990B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63F55-68CF-4B6C-B15B-C40D00FFD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496D4-4F3E-4C87-B87F-DF3AFDDC3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6774F-8A85-41D8-86DB-741517B2A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D0FEF-A532-4889-BC35-018FE4A39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F768-89B7-4D3F-A92D-FBD99F954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945B-8F07-46C6-ADA8-7BE25D49F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8322F-5601-40FF-AEE7-1A223870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476D9-FD12-4B9F-8381-5904FB1EA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C6DCB-719F-41CD-9489-B01E800B9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268E255-1471-48AE-8C24-F19F0F602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manasinc.com/webcontent/animations/content/plasmidcloning.html" TargetMode="External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pr.org/templates/story/story.php?storyId=9551750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-32890"/>
            <a:ext cx="9067800" cy="1470025"/>
          </a:xfrm>
        </p:spPr>
        <p:txBody>
          <a:bodyPr/>
          <a:lstStyle/>
          <a:p>
            <a:pPr eaLnBrk="1" hangingPunct="1"/>
            <a:r>
              <a:rPr lang="en-US" dirty="0" err="1"/>
              <a:t>pGLO</a:t>
            </a:r>
            <a:r>
              <a:rPr lang="en-US" dirty="0"/>
              <a:t> Transformation LAB</a:t>
            </a:r>
            <a:br>
              <a:rPr lang="en-US" dirty="0"/>
            </a:br>
            <a:r>
              <a:rPr lang="en-US" dirty="0"/>
              <a:t>AP LAB 8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3962400" y="6321425"/>
            <a:ext cx="3321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990099"/>
                </a:solidFill>
              </a:rPr>
              <a:t>http://www.mshri.on.ca/nagy/GFP%20mice.jpg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441325" y="5976938"/>
            <a:ext cx="1435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990099"/>
                </a:solidFill>
              </a:rPr>
              <a:t>BIO-RAD lab book</a:t>
            </a:r>
          </a:p>
        </p:txBody>
      </p:sp>
      <p:grpSp>
        <p:nvGrpSpPr>
          <p:cNvPr id="2054" name="Group 9"/>
          <p:cNvGrpSpPr>
            <a:grpSpLocks/>
          </p:cNvGrpSpPr>
          <p:nvPr/>
        </p:nvGrpSpPr>
        <p:grpSpPr bwMode="auto">
          <a:xfrm>
            <a:off x="455436" y="1600200"/>
            <a:ext cx="3964164" cy="3429000"/>
            <a:chOff x="3707" y="1436"/>
            <a:chExt cx="1770" cy="1620"/>
          </a:xfrm>
        </p:grpSpPr>
        <p:sp>
          <p:nvSpPr>
            <p:cNvPr id="2055" name="Oval 10"/>
            <p:cNvSpPr>
              <a:spLocks noChangeArrowheads="1"/>
            </p:cNvSpPr>
            <p:nvPr/>
          </p:nvSpPr>
          <p:spPr bwMode="auto">
            <a:xfrm>
              <a:off x="3714" y="1436"/>
              <a:ext cx="1763" cy="1620"/>
            </a:xfrm>
            <a:prstGeom prst="ellipse">
              <a:avLst/>
            </a:prstGeom>
            <a:noFill/>
            <a:ln w="101600" cap="sq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400">
                <a:latin typeface="Times" pitchFamily="18" charset="0"/>
              </a:endParaRPr>
            </a:p>
          </p:txBody>
        </p:sp>
        <p:sp>
          <p:nvSpPr>
            <p:cNvPr id="2056" name="Text Box 11"/>
            <p:cNvSpPr txBox="1">
              <a:spLocks noChangeArrowheads="1"/>
            </p:cNvSpPr>
            <p:nvPr/>
          </p:nvSpPr>
          <p:spPr bwMode="auto">
            <a:xfrm>
              <a:off x="4313" y="2091"/>
              <a:ext cx="609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Arial Black" pitchFamily="34" charset="0"/>
                </a:rPr>
                <a:t>pGLO</a:t>
              </a:r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2057" name="Freeform 12"/>
            <p:cNvSpPr>
              <a:spLocks/>
            </p:cNvSpPr>
            <p:nvPr/>
          </p:nvSpPr>
          <p:spPr bwMode="auto">
            <a:xfrm>
              <a:off x="4758" y="1443"/>
              <a:ext cx="711" cy="714"/>
            </a:xfrm>
            <a:custGeom>
              <a:avLst/>
              <a:gdLst>
                <a:gd name="T0" fmla="*/ 711 w 711"/>
                <a:gd name="T1" fmla="*/ 714 h 714"/>
                <a:gd name="T2" fmla="*/ 684 w 711"/>
                <a:gd name="T3" fmla="*/ 564 h 714"/>
                <a:gd name="T4" fmla="*/ 603 w 711"/>
                <a:gd name="T5" fmla="*/ 399 h 714"/>
                <a:gd name="T6" fmla="*/ 498 w 711"/>
                <a:gd name="T7" fmla="*/ 273 h 714"/>
                <a:gd name="T8" fmla="*/ 342 w 711"/>
                <a:gd name="T9" fmla="*/ 135 h 714"/>
                <a:gd name="T10" fmla="*/ 177 w 711"/>
                <a:gd name="T11" fmla="*/ 51 h 714"/>
                <a:gd name="T12" fmla="*/ 0 w 711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714">
                  <a:moveTo>
                    <a:pt x="711" y="714"/>
                  </a:moveTo>
                  <a:cubicBezTo>
                    <a:pt x="706" y="665"/>
                    <a:pt x="702" y="616"/>
                    <a:pt x="684" y="564"/>
                  </a:cubicBezTo>
                  <a:cubicBezTo>
                    <a:pt x="666" y="512"/>
                    <a:pt x="634" y="447"/>
                    <a:pt x="603" y="399"/>
                  </a:cubicBezTo>
                  <a:cubicBezTo>
                    <a:pt x="572" y="351"/>
                    <a:pt x="541" y="317"/>
                    <a:pt x="498" y="273"/>
                  </a:cubicBezTo>
                  <a:cubicBezTo>
                    <a:pt x="455" y="229"/>
                    <a:pt x="395" y="172"/>
                    <a:pt x="342" y="135"/>
                  </a:cubicBezTo>
                  <a:cubicBezTo>
                    <a:pt x="289" y="98"/>
                    <a:pt x="234" y="74"/>
                    <a:pt x="177" y="51"/>
                  </a:cubicBezTo>
                  <a:cubicBezTo>
                    <a:pt x="120" y="28"/>
                    <a:pt x="29" y="8"/>
                    <a:pt x="0" y="0"/>
                  </a:cubicBezTo>
                </a:path>
              </a:pathLst>
            </a:custGeom>
            <a:noFill/>
            <a:ln w="152400" cap="sq" cmpd="sng">
              <a:solidFill>
                <a:srgbClr val="FFFF00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Freeform 13"/>
            <p:cNvSpPr>
              <a:spLocks/>
            </p:cNvSpPr>
            <p:nvPr/>
          </p:nvSpPr>
          <p:spPr bwMode="auto">
            <a:xfrm>
              <a:off x="4809" y="2526"/>
              <a:ext cx="618" cy="510"/>
            </a:xfrm>
            <a:custGeom>
              <a:avLst/>
              <a:gdLst>
                <a:gd name="T0" fmla="*/ 618 w 618"/>
                <a:gd name="T1" fmla="*/ 0 h 510"/>
                <a:gd name="T2" fmla="*/ 543 w 618"/>
                <a:gd name="T3" fmla="*/ 141 h 510"/>
                <a:gd name="T4" fmla="*/ 438 w 618"/>
                <a:gd name="T5" fmla="*/ 273 h 510"/>
                <a:gd name="T6" fmla="*/ 273 w 618"/>
                <a:gd name="T7" fmla="*/ 402 h 510"/>
                <a:gd name="T8" fmla="*/ 96 w 618"/>
                <a:gd name="T9" fmla="*/ 480 h 510"/>
                <a:gd name="T10" fmla="*/ 0 w 618"/>
                <a:gd name="T11" fmla="*/ 510 h 5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8" h="510">
                  <a:moveTo>
                    <a:pt x="618" y="0"/>
                  </a:moveTo>
                  <a:cubicBezTo>
                    <a:pt x="595" y="48"/>
                    <a:pt x="573" y="96"/>
                    <a:pt x="543" y="141"/>
                  </a:cubicBezTo>
                  <a:cubicBezTo>
                    <a:pt x="513" y="186"/>
                    <a:pt x="483" y="230"/>
                    <a:pt x="438" y="273"/>
                  </a:cubicBezTo>
                  <a:cubicBezTo>
                    <a:pt x="393" y="316"/>
                    <a:pt x="330" y="367"/>
                    <a:pt x="273" y="402"/>
                  </a:cubicBezTo>
                  <a:cubicBezTo>
                    <a:pt x="216" y="437"/>
                    <a:pt x="142" y="462"/>
                    <a:pt x="96" y="480"/>
                  </a:cubicBezTo>
                  <a:cubicBezTo>
                    <a:pt x="50" y="498"/>
                    <a:pt x="25" y="504"/>
                    <a:pt x="0" y="510"/>
                  </a:cubicBezTo>
                </a:path>
              </a:pathLst>
            </a:custGeom>
            <a:noFill/>
            <a:ln w="152400" cap="sq" cmpd="sng">
              <a:solidFill>
                <a:srgbClr val="66FF33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Freeform 14"/>
            <p:cNvSpPr>
              <a:spLocks/>
            </p:cNvSpPr>
            <p:nvPr/>
          </p:nvSpPr>
          <p:spPr bwMode="auto">
            <a:xfrm>
              <a:off x="3783" y="2559"/>
              <a:ext cx="612" cy="474"/>
            </a:xfrm>
            <a:custGeom>
              <a:avLst/>
              <a:gdLst>
                <a:gd name="T0" fmla="*/ 612 w 612"/>
                <a:gd name="T1" fmla="*/ 474 h 474"/>
                <a:gd name="T2" fmla="*/ 483 w 612"/>
                <a:gd name="T3" fmla="*/ 438 h 474"/>
                <a:gd name="T4" fmla="*/ 345 w 612"/>
                <a:gd name="T5" fmla="*/ 375 h 474"/>
                <a:gd name="T6" fmla="*/ 192 w 612"/>
                <a:gd name="T7" fmla="*/ 264 h 474"/>
                <a:gd name="T8" fmla="*/ 36 w 612"/>
                <a:gd name="T9" fmla="*/ 66 h 474"/>
                <a:gd name="T10" fmla="*/ 0 w 612"/>
                <a:gd name="T11" fmla="*/ 0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2" h="474">
                  <a:moveTo>
                    <a:pt x="612" y="474"/>
                  </a:moveTo>
                  <a:cubicBezTo>
                    <a:pt x="569" y="464"/>
                    <a:pt x="527" y="454"/>
                    <a:pt x="483" y="438"/>
                  </a:cubicBezTo>
                  <a:cubicBezTo>
                    <a:pt x="439" y="422"/>
                    <a:pt x="394" y="404"/>
                    <a:pt x="345" y="375"/>
                  </a:cubicBezTo>
                  <a:cubicBezTo>
                    <a:pt x="296" y="346"/>
                    <a:pt x="243" y="315"/>
                    <a:pt x="192" y="264"/>
                  </a:cubicBezTo>
                  <a:cubicBezTo>
                    <a:pt x="141" y="213"/>
                    <a:pt x="68" y="110"/>
                    <a:pt x="36" y="66"/>
                  </a:cubicBezTo>
                  <a:cubicBezTo>
                    <a:pt x="4" y="22"/>
                    <a:pt x="2" y="11"/>
                    <a:pt x="0" y="0"/>
                  </a:cubicBezTo>
                </a:path>
              </a:pathLst>
            </a:custGeom>
            <a:noFill/>
            <a:ln w="152400" cap="sq" cmpd="sng">
              <a:solidFill>
                <a:srgbClr val="FF0066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Freeform 15"/>
            <p:cNvSpPr>
              <a:spLocks/>
            </p:cNvSpPr>
            <p:nvPr/>
          </p:nvSpPr>
          <p:spPr bwMode="auto">
            <a:xfrm>
              <a:off x="3707" y="2043"/>
              <a:ext cx="34" cy="312"/>
            </a:xfrm>
            <a:custGeom>
              <a:avLst/>
              <a:gdLst>
                <a:gd name="T0" fmla="*/ 13 w 34"/>
                <a:gd name="T1" fmla="*/ 312 h 312"/>
                <a:gd name="T2" fmla="*/ 4 w 34"/>
                <a:gd name="T3" fmla="*/ 189 h 312"/>
                <a:gd name="T4" fmla="*/ 34 w 34"/>
                <a:gd name="T5" fmla="*/ 0 h 3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12">
                  <a:moveTo>
                    <a:pt x="13" y="312"/>
                  </a:moveTo>
                  <a:cubicBezTo>
                    <a:pt x="6" y="276"/>
                    <a:pt x="0" y="241"/>
                    <a:pt x="4" y="189"/>
                  </a:cubicBezTo>
                  <a:cubicBezTo>
                    <a:pt x="8" y="137"/>
                    <a:pt x="29" y="31"/>
                    <a:pt x="34" y="0"/>
                  </a:cubicBezTo>
                </a:path>
              </a:pathLst>
            </a:custGeom>
            <a:noFill/>
            <a:ln w="152400" cap="sq" cmpd="sng">
              <a:solidFill>
                <a:srgbClr val="CC99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Text Box 16"/>
            <p:cNvSpPr txBox="1">
              <a:spLocks noChangeArrowheads="1"/>
            </p:cNvSpPr>
            <p:nvPr/>
          </p:nvSpPr>
          <p:spPr bwMode="auto">
            <a:xfrm>
              <a:off x="3721" y="2046"/>
              <a:ext cx="381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latin typeface="Arial Black" pitchFamily="34" charset="0"/>
                </a:rPr>
                <a:t>ori</a:t>
              </a:r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2062" name="Text Box 17"/>
            <p:cNvSpPr txBox="1">
              <a:spLocks noChangeArrowheads="1"/>
            </p:cNvSpPr>
            <p:nvPr/>
          </p:nvSpPr>
          <p:spPr bwMode="auto">
            <a:xfrm>
              <a:off x="4026" y="2697"/>
              <a:ext cx="381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latin typeface="Arial Black" pitchFamily="34" charset="0"/>
                </a:rPr>
                <a:t>bla</a:t>
              </a:r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2063" name="Text Box 18"/>
            <p:cNvSpPr txBox="1">
              <a:spLocks noChangeArrowheads="1"/>
            </p:cNvSpPr>
            <p:nvPr/>
          </p:nvSpPr>
          <p:spPr bwMode="auto">
            <a:xfrm>
              <a:off x="4895" y="2584"/>
              <a:ext cx="427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latin typeface="Arial Black" pitchFamily="34" charset="0"/>
                </a:rPr>
                <a:t>GFP</a:t>
              </a:r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2064" name="Text Box 19"/>
            <p:cNvSpPr txBox="1">
              <a:spLocks noChangeArrowheads="1"/>
            </p:cNvSpPr>
            <p:nvPr/>
          </p:nvSpPr>
          <p:spPr bwMode="auto">
            <a:xfrm>
              <a:off x="4718" y="1626"/>
              <a:ext cx="472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latin typeface="Arial Black" pitchFamily="34" charset="0"/>
                </a:rPr>
                <a:t>araC</a:t>
              </a:r>
              <a:endParaRPr lang="en-US" sz="1600">
                <a:latin typeface="Arial Black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pipettevolumes"/>
          <p:cNvPicPr>
            <a:picLocks noChangeAspect="1" noChangeArrowheads="1"/>
          </p:cNvPicPr>
          <p:nvPr/>
        </p:nvPicPr>
        <p:blipFill>
          <a:blip r:embed="rId2" cstate="print"/>
          <a:srcRect r="-493" b="12975"/>
          <a:stretch>
            <a:fillRect/>
          </a:stretch>
        </p:blipFill>
        <p:spPr bwMode="auto">
          <a:xfrm>
            <a:off x="5029200" y="40386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0"/>
            <a:ext cx="5181600" cy="1981200"/>
          </a:xfrm>
        </p:spPr>
        <p:txBody>
          <a:bodyPr/>
          <a:lstStyle/>
          <a:p>
            <a:pPr eaLnBrk="1" hangingPunct="1"/>
            <a:r>
              <a:rPr lang="en-US" sz="2800"/>
              <a:t>Use sterile pipette to</a:t>
            </a:r>
          </a:p>
          <a:p>
            <a:pPr eaLnBrk="1" hangingPunct="1">
              <a:buFontTx/>
              <a:buNone/>
            </a:pPr>
            <a:r>
              <a:rPr lang="en-US" sz="2800"/>
              <a:t>add 250</a:t>
            </a:r>
            <a:r>
              <a:rPr lang="en-US" sz="2800">
                <a:cs typeface="Arial" pitchFamily="34" charset="0"/>
              </a:rPr>
              <a:t>µ</a:t>
            </a:r>
            <a:r>
              <a:rPr lang="en-US" sz="2800"/>
              <a:t>L transformation</a:t>
            </a:r>
          </a:p>
          <a:p>
            <a:pPr eaLnBrk="1" hangingPunct="1">
              <a:buFontTx/>
              <a:buNone/>
            </a:pPr>
            <a:r>
              <a:rPr lang="en-US" sz="2800"/>
              <a:t>solution to pGLO + and – tubes</a:t>
            </a:r>
          </a:p>
          <a:p>
            <a:pPr eaLnBrk="1" hangingPunct="1">
              <a:buFontTx/>
              <a:buNone/>
            </a:pPr>
            <a:endParaRPr lang="en-US" sz="2800"/>
          </a:p>
        </p:txBody>
      </p:sp>
      <p:pic>
        <p:nvPicPr>
          <p:cNvPr id="9221" name="Picture 4" descr="pglo9"/>
          <p:cNvPicPr>
            <a:picLocks noChangeAspect="1" noChangeArrowheads="1"/>
          </p:cNvPicPr>
          <p:nvPr/>
        </p:nvPicPr>
        <p:blipFill>
          <a:blip r:embed="rId3" cstate="print"/>
          <a:srcRect t="3990" r="2353" b="6235"/>
          <a:stretch>
            <a:fillRect/>
          </a:stretch>
        </p:blipFill>
        <p:spPr bwMode="auto">
          <a:xfrm>
            <a:off x="471488" y="228600"/>
            <a:ext cx="73914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85800" y="3200400"/>
            <a:ext cx="1779588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Transformation</a:t>
            </a:r>
            <a:br>
              <a:rPr lang="en-US"/>
            </a:br>
            <a:r>
              <a:rPr lang="en-US"/>
              <a:t>solution (CaCl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Keep your plasmid on ice!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4" name="Picture 4" descr="pglo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582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pglo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762000"/>
            <a:ext cx="8534400" cy="4438650"/>
          </a:xfrm>
          <a:noFill/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INNOCULATE TUBES WITH </a:t>
            </a:r>
            <a:br>
              <a:rPr lang="en-US" sz="4000"/>
            </a:br>
            <a:r>
              <a:rPr lang="en-US" sz="4000" i="1"/>
              <a:t>E. coli</a:t>
            </a:r>
            <a:r>
              <a:rPr lang="en-US" sz="4000"/>
              <a:t>  BACTERIA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381000" y="4498975"/>
            <a:ext cx="36496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Pick one colony</a:t>
            </a:r>
            <a:br>
              <a:rPr lang="en-US" sz="2400"/>
            </a:br>
            <a:r>
              <a:rPr lang="en-US" sz="2400"/>
              <a:t>Twirl loop in  +pGLO tube</a:t>
            </a:r>
          </a:p>
          <a:p>
            <a:endParaRPr lang="en-US" sz="2400"/>
          </a:p>
          <a:p>
            <a:r>
              <a:rPr lang="en-US" sz="2400"/>
              <a:t>Get new loop</a:t>
            </a:r>
            <a:br>
              <a:rPr lang="en-US" sz="2400"/>
            </a:br>
            <a:r>
              <a:rPr lang="en-US" sz="2400"/>
              <a:t>Pick one colony</a:t>
            </a:r>
            <a:br>
              <a:rPr lang="en-US" sz="2400"/>
            </a:br>
            <a:r>
              <a:rPr lang="en-US" sz="2400"/>
              <a:t>Twirl loop in –pGLO tube</a:t>
            </a:r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5410200" y="5410200"/>
            <a:ext cx="3600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66"/>
                </a:solidFill>
              </a:rPr>
              <a:t>USE SPECIAL </a:t>
            </a:r>
            <a:br>
              <a:rPr lang="en-US" sz="2000">
                <a:solidFill>
                  <a:srgbClr val="FF0066"/>
                </a:solidFill>
              </a:rPr>
            </a:br>
            <a:r>
              <a:rPr lang="en-US" sz="2000">
                <a:solidFill>
                  <a:srgbClr val="FF0066"/>
                </a:solidFill>
              </a:rPr>
              <a:t>GARBAGE BAG FOR</a:t>
            </a:r>
            <a:br>
              <a:rPr lang="en-US" sz="2000">
                <a:solidFill>
                  <a:srgbClr val="FF0066"/>
                </a:solidFill>
              </a:rPr>
            </a:br>
            <a:r>
              <a:rPr lang="en-US" sz="2000">
                <a:solidFill>
                  <a:srgbClr val="FF0066"/>
                </a:solidFill>
              </a:rPr>
              <a:t>DISPOSAL OF USED LOOPS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EXAMINE pGLO plasmid DNA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686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Use UV light to examine </a:t>
            </a:r>
            <a:r>
              <a:rPr lang="en-US" dirty="0" err="1"/>
              <a:t>pGLO</a:t>
            </a:r>
            <a:r>
              <a:rPr lang="en-US" dirty="0"/>
              <a:t> plasmid vial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UV light can be harmful to your eyes!</a:t>
            </a:r>
            <a:br>
              <a:rPr lang="en-US" dirty="0"/>
            </a:br>
            <a:r>
              <a:rPr lang="en-US" dirty="0"/>
              <a:t>Wear your goggles.</a:t>
            </a:r>
            <a:br>
              <a:rPr lang="en-US" dirty="0"/>
            </a:br>
            <a:r>
              <a:rPr lang="en-US" dirty="0"/>
              <a:t>Do not shine in eyes.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GFP =</a:t>
            </a:r>
            <a:br>
              <a:rPr lang="en-US" dirty="0"/>
            </a:br>
            <a:r>
              <a:rPr lang="en-US" dirty="0">
                <a:solidFill>
                  <a:srgbClr val="FF0066"/>
                </a:solidFill>
              </a:rPr>
              <a:t>G</a:t>
            </a:r>
            <a:r>
              <a:rPr lang="en-US" dirty="0"/>
              <a:t>reen </a:t>
            </a:r>
            <a:r>
              <a:rPr lang="en-US" dirty="0">
                <a:solidFill>
                  <a:srgbClr val="FF0066"/>
                </a:solidFill>
              </a:rPr>
              <a:t>F</a:t>
            </a:r>
            <a:r>
              <a:rPr lang="en-US" dirty="0"/>
              <a:t>luorescent </a:t>
            </a:r>
            <a:r>
              <a:rPr lang="en-US" dirty="0">
                <a:solidFill>
                  <a:srgbClr val="FF0066"/>
                </a:solidFill>
              </a:rPr>
              <a:t>P</a:t>
            </a:r>
            <a:r>
              <a:rPr lang="en-US" dirty="0"/>
              <a:t>rotein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   isolated from jellyfish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USED AS A GENETIC TOOL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096000" y="6613525"/>
            <a:ext cx="27908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CC0099"/>
                </a:solidFill>
              </a:rPr>
              <a:t>http://www.mshri.on.ca/nagy/GFP%20mice.jpg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/>
              <a:t>PLASMID DNA TRANSFER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525963"/>
          </a:xfrm>
        </p:spPr>
        <p:txBody>
          <a:bodyPr/>
          <a:lstStyle/>
          <a:p>
            <a:pPr eaLnBrk="1" hangingPunct="1"/>
            <a:r>
              <a:rPr lang="en-US"/>
              <a:t>THIS STEP IS CRUCIAL!</a:t>
            </a:r>
          </a:p>
          <a:p>
            <a:pPr eaLnBrk="1" hangingPunct="1"/>
            <a:r>
              <a:rPr lang="en-US"/>
              <a:t>Look closely to make sure you have a film of solution across the ring.</a:t>
            </a:r>
          </a:p>
          <a:p>
            <a:pPr eaLnBrk="1" hangingPunct="1">
              <a:buFontTx/>
              <a:buNone/>
            </a:pPr>
            <a:r>
              <a:rPr lang="en-US"/>
              <a:t>  </a:t>
            </a:r>
            <a:r>
              <a:rPr lang="en-US" sz="2800"/>
              <a:t>(Similar to soapy film when you blow bubbles)</a:t>
            </a:r>
          </a:p>
        </p:txBody>
      </p:sp>
      <p:pic>
        <p:nvPicPr>
          <p:cNvPr id="13316" name="Picture 7" descr="pglo2"/>
          <p:cNvPicPr>
            <a:picLocks noChangeAspect="1" noChangeArrowheads="1"/>
          </p:cNvPicPr>
          <p:nvPr/>
        </p:nvPicPr>
        <p:blipFill>
          <a:blip r:embed="rId2" cstate="print"/>
          <a:srcRect l="4298" t="64461" r="18335" b="15053"/>
          <a:stretch>
            <a:fillRect/>
          </a:stretch>
        </p:blipFill>
        <p:spPr bwMode="auto">
          <a:xfrm>
            <a:off x="327025" y="3502025"/>
            <a:ext cx="48768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5227638" y="4114800"/>
            <a:ext cx="39163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66"/>
                </a:solidFill>
              </a:rPr>
              <a:t>ADD PLASMID TO + TUBE</a:t>
            </a:r>
          </a:p>
          <a:p>
            <a:endParaRPr lang="en-US" sz="2400">
              <a:solidFill>
                <a:srgbClr val="FF0066"/>
              </a:solidFill>
            </a:endParaRPr>
          </a:p>
          <a:p>
            <a:r>
              <a:rPr lang="en-US" sz="2400">
                <a:solidFill>
                  <a:srgbClr val="FF0066"/>
                </a:solidFill>
              </a:rPr>
              <a:t>DO NOT ADD PLASMID </a:t>
            </a:r>
            <a:br>
              <a:rPr lang="en-US" sz="2400">
                <a:solidFill>
                  <a:srgbClr val="FF0066"/>
                </a:solidFill>
              </a:rPr>
            </a:br>
            <a:r>
              <a:rPr lang="en-US" sz="2400">
                <a:solidFill>
                  <a:srgbClr val="FF0066"/>
                </a:solidFill>
              </a:rPr>
              <a:t>TO   - TUBE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1600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400" dirty="0"/>
              <a:t>YOUR PLATES-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4400" dirty="0"/>
              <a:t>control treatment(s)???</a:t>
            </a:r>
          </a:p>
        </p:txBody>
      </p:sp>
      <p:pic>
        <p:nvPicPr>
          <p:cNvPr id="15363" name="Picture 4" descr="pglo1"/>
          <p:cNvPicPr>
            <a:picLocks noChangeAspect="1" noChangeArrowheads="1"/>
          </p:cNvPicPr>
          <p:nvPr/>
        </p:nvPicPr>
        <p:blipFill>
          <a:blip r:embed="rId2" cstate="print"/>
          <a:srcRect r="23019" b="89955"/>
          <a:stretch>
            <a:fillRect/>
          </a:stretch>
        </p:blipFill>
        <p:spPr bwMode="auto">
          <a:xfrm>
            <a:off x="228600" y="1828800"/>
            <a:ext cx="8915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9916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SHOCKING INCREASES UPTAKE OF FOREIGN DNA (PLASMID)</a:t>
            </a:r>
          </a:p>
          <a:p>
            <a:pPr eaLnBrk="1" hangingPunct="1"/>
            <a:r>
              <a:rPr lang="en-US"/>
              <a:t>OSMOTIC SHOCK =Transforming solution</a:t>
            </a:r>
          </a:p>
          <a:p>
            <a:pPr lvl="1" eaLnBrk="1" hangingPunct="1"/>
            <a:r>
              <a:rPr lang="en-US"/>
              <a:t>CaCl</a:t>
            </a:r>
            <a:r>
              <a:rPr lang="en-US" baseline="-25000"/>
              <a:t>2</a:t>
            </a:r>
            <a:endParaRPr lang="en-US"/>
          </a:p>
          <a:p>
            <a:pPr eaLnBrk="1" hangingPunct="1"/>
            <a:r>
              <a:rPr lang="en-US"/>
              <a:t>HEAT SHOCK </a:t>
            </a:r>
            <a:br>
              <a:rPr lang="en-US"/>
            </a:br>
            <a:r>
              <a:rPr lang="en-US"/>
              <a:t> </a:t>
            </a:r>
            <a:r>
              <a:rPr lang="en-US">
                <a:solidFill>
                  <a:srgbClr val="FF0066"/>
                </a:solidFill>
              </a:rPr>
              <a:t>RAPID TEMPERATURE CHANGE</a:t>
            </a:r>
            <a:r>
              <a:rPr lang="en-US"/>
              <a:t> is the key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endParaRPr lang="en-US"/>
          </a:p>
        </p:txBody>
      </p:sp>
      <p:pic>
        <p:nvPicPr>
          <p:cNvPr id="17411" name="Picture 3" descr="thermomet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4495800"/>
            <a:ext cx="630238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pglo8"/>
          <p:cNvPicPr>
            <a:picLocks noChangeAspect="1" noChangeArrowheads="1"/>
          </p:cNvPicPr>
          <p:nvPr/>
        </p:nvPicPr>
        <p:blipFill>
          <a:blip r:embed="rId3" cstate="print"/>
          <a:srcRect r="-1250" b="13432"/>
          <a:stretch>
            <a:fillRect/>
          </a:stretch>
        </p:blipFill>
        <p:spPr bwMode="auto">
          <a:xfrm>
            <a:off x="1066800" y="3352800"/>
            <a:ext cx="617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184525" y="5980113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50 SECONDS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562600" y="60198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66"/>
                </a:solidFill>
              </a:rPr>
              <a:t>2 MINUTES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59" name="Picture 5" descr="pglo12"/>
          <p:cNvPicPr>
            <a:picLocks noChangeAspect="1" noChangeArrowheads="1"/>
          </p:cNvPicPr>
          <p:nvPr/>
        </p:nvPicPr>
        <p:blipFill>
          <a:blip r:embed="rId2" cstate="print"/>
          <a:srcRect l="1181" t="25069"/>
          <a:stretch>
            <a:fillRect/>
          </a:stretch>
        </p:blipFill>
        <p:spPr bwMode="auto">
          <a:xfrm>
            <a:off x="0" y="0"/>
            <a:ext cx="54864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181600" y="0"/>
            <a:ext cx="3962400" cy="666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TAP WITH FINGER TO MIX!</a:t>
            </a:r>
          </a:p>
          <a:p>
            <a:endParaRPr lang="en-US" sz="2400"/>
          </a:p>
          <a:p>
            <a:r>
              <a:rPr lang="en-US" sz="2400"/>
              <a:t>Use </a:t>
            </a:r>
            <a:r>
              <a:rPr lang="en-US" sz="2400">
                <a:solidFill>
                  <a:srgbClr val="FF0066"/>
                </a:solidFill>
              </a:rPr>
              <a:t>NEW STERILE</a:t>
            </a:r>
            <a:br>
              <a:rPr lang="en-US" sz="2400"/>
            </a:br>
            <a:r>
              <a:rPr lang="en-US" sz="2400">
                <a:solidFill>
                  <a:srgbClr val="FF0066"/>
                </a:solidFill>
              </a:rPr>
              <a:t>pipette for each vial</a:t>
            </a:r>
          </a:p>
          <a:p>
            <a:r>
              <a:rPr lang="en-US" sz="2400"/>
              <a:t> to add 100 uL </a:t>
            </a:r>
            <a:br>
              <a:rPr lang="en-US" sz="2400"/>
            </a:br>
            <a:r>
              <a:rPr lang="en-US" sz="2400"/>
              <a:t>bacterial suspension</a:t>
            </a:r>
          </a:p>
          <a:p>
            <a:r>
              <a:rPr lang="en-US" sz="2400"/>
              <a:t>to </a:t>
            </a:r>
            <a:r>
              <a:rPr lang="en-US" sz="2400">
                <a:solidFill>
                  <a:srgbClr val="FF0066"/>
                </a:solidFill>
              </a:rPr>
              <a:t>CORRECT DISH</a:t>
            </a:r>
          </a:p>
          <a:p>
            <a:r>
              <a:rPr lang="en-US" sz="2400"/>
              <a:t>(CHECK LABELS!)</a:t>
            </a:r>
          </a:p>
          <a:p>
            <a:endParaRPr lang="en-US" sz="2400"/>
          </a:p>
          <a:p>
            <a:r>
              <a:rPr lang="en-US" sz="2400"/>
              <a:t>Use a </a:t>
            </a:r>
            <a:r>
              <a:rPr lang="en-US" sz="2400">
                <a:solidFill>
                  <a:srgbClr val="FF0066"/>
                </a:solidFill>
              </a:rPr>
              <a:t>NEW STERILE</a:t>
            </a:r>
            <a:br>
              <a:rPr lang="en-US" sz="2400">
                <a:solidFill>
                  <a:srgbClr val="FF0066"/>
                </a:solidFill>
              </a:rPr>
            </a:br>
            <a:r>
              <a:rPr lang="en-US" sz="2400">
                <a:solidFill>
                  <a:srgbClr val="FF0066"/>
                </a:solidFill>
              </a:rPr>
              <a:t>LOOP FOR EACH PLATE</a:t>
            </a:r>
          </a:p>
          <a:p>
            <a:r>
              <a:rPr lang="en-US" sz="2400"/>
              <a:t>to spread suspension evenly on surface of plate</a:t>
            </a:r>
          </a:p>
          <a:p>
            <a:endParaRPr lang="en-US" sz="2400"/>
          </a:p>
          <a:p>
            <a:r>
              <a:rPr lang="en-US" sz="2400"/>
              <a:t>DO NOT DIG INTO AGAR!</a:t>
            </a:r>
          </a:p>
          <a:p>
            <a:endParaRPr lang="en-US" sz="2400"/>
          </a:p>
          <a:p>
            <a:r>
              <a:rPr lang="en-US" sz="2400"/>
              <a:t>QUICKLY REPLACE LIDS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eaLnBrk="1" hangingPunct="1"/>
            <a:r>
              <a:rPr lang="en-US" sz="4000"/>
              <a:t>FLIP PLATES UPSIDE DOWN</a:t>
            </a:r>
            <a:br>
              <a:rPr lang="en-US" sz="4000"/>
            </a:br>
            <a:r>
              <a:rPr lang="en-US" sz="4000"/>
              <a:t>STACK AND TAPE </a:t>
            </a:r>
            <a:br>
              <a:rPr lang="en-US" sz="4000"/>
            </a:br>
            <a:r>
              <a:rPr lang="en-US" sz="4000"/>
              <a:t>LABEL WITH YOUR GROUP NAME</a:t>
            </a: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br>
              <a:rPr lang="en-US" sz="4000"/>
            </a:br>
            <a:r>
              <a:rPr lang="en-US" sz="4000"/>
              <a:t>PLACE IN INCUBATOR</a:t>
            </a:r>
          </a:p>
        </p:txBody>
      </p:sp>
      <p:pic>
        <p:nvPicPr>
          <p:cNvPr id="20483" name="Picture 4" descr="pglo1"/>
          <p:cNvPicPr>
            <a:picLocks noChangeAspect="1" noChangeArrowheads="1"/>
          </p:cNvPicPr>
          <p:nvPr/>
        </p:nvPicPr>
        <p:blipFill>
          <a:blip r:embed="rId2" cstate="print"/>
          <a:srcRect t="85081" r="-1888"/>
          <a:stretch>
            <a:fillRect/>
          </a:stretch>
        </p:blipFill>
        <p:spPr bwMode="auto">
          <a:xfrm>
            <a:off x="152400" y="2743200"/>
            <a:ext cx="8991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pGLO plasmid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533400" y="4648200"/>
            <a:ext cx="5867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bla (beta-lactamase)</a:t>
            </a:r>
          </a:p>
          <a:p>
            <a:r>
              <a:rPr lang="en-US" sz="2000"/>
              <a:t>- On all time</a:t>
            </a:r>
          </a:p>
          <a:p>
            <a:r>
              <a:rPr lang="en-US" sz="2000"/>
              <a:t>- Makes protein that breaks down ampicillin</a:t>
            </a:r>
          </a:p>
          <a:p>
            <a:r>
              <a:rPr lang="en-US" sz="2000"/>
              <a:t>- Provides ampicillin resistance</a:t>
            </a:r>
          </a:p>
          <a:p>
            <a:endParaRPr lang="en-US" sz="2000"/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724400" y="4089400"/>
            <a:ext cx="3879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GFP-Green Fluorescent Protein</a:t>
            </a:r>
          </a:p>
          <a:p>
            <a:r>
              <a:rPr lang="en-US" sz="2000"/>
              <a:t>- Glows green in fluorescent light</a:t>
            </a:r>
          </a:p>
          <a:p>
            <a:endParaRPr lang="en-US" sz="200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800600" y="1346200"/>
            <a:ext cx="4092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ARABINOSE OPERON</a:t>
            </a:r>
          </a:p>
          <a:p>
            <a:r>
              <a:rPr lang="en-US" sz="2000"/>
              <a:t>(INDUCIBLE)</a:t>
            </a:r>
          </a:p>
          <a:p>
            <a:r>
              <a:rPr lang="en-US" sz="2000"/>
              <a:t>Turns on when arabinose sugar </a:t>
            </a:r>
            <a:br>
              <a:rPr lang="en-US" sz="2000"/>
            </a:br>
            <a:r>
              <a:rPr lang="en-US" sz="2000"/>
              <a:t>          is present</a:t>
            </a:r>
          </a:p>
          <a:p>
            <a:r>
              <a:rPr lang="en-US" sz="2000"/>
              <a:t>Allows bacteria to digest this sugar</a:t>
            </a:r>
          </a:p>
          <a:p>
            <a:endParaRPr lang="en-US" sz="2000"/>
          </a:p>
        </p:txBody>
      </p:sp>
      <p:grpSp>
        <p:nvGrpSpPr>
          <p:cNvPr id="21510" name="Group 8"/>
          <p:cNvGrpSpPr>
            <a:grpSpLocks/>
          </p:cNvGrpSpPr>
          <p:nvPr/>
        </p:nvGrpSpPr>
        <p:grpSpPr bwMode="auto">
          <a:xfrm>
            <a:off x="1981200" y="2209800"/>
            <a:ext cx="2809875" cy="2571750"/>
            <a:chOff x="3707" y="1436"/>
            <a:chExt cx="1770" cy="1620"/>
          </a:xfrm>
        </p:grpSpPr>
        <p:sp>
          <p:nvSpPr>
            <p:cNvPr id="21512" name="Oval 9"/>
            <p:cNvSpPr>
              <a:spLocks noChangeArrowheads="1"/>
            </p:cNvSpPr>
            <p:nvPr/>
          </p:nvSpPr>
          <p:spPr bwMode="auto">
            <a:xfrm>
              <a:off x="3714" y="1436"/>
              <a:ext cx="1763" cy="1620"/>
            </a:xfrm>
            <a:prstGeom prst="ellipse">
              <a:avLst/>
            </a:prstGeom>
            <a:noFill/>
            <a:ln w="101600" cap="sq">
              <a:solidFill>
                <a:srgbClr val="80808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400">
                <a:latin typeface="Times" pitchFamily="18" charset="0"/>
              </a:endParaRPr>
            </a:p>
          </p:txBody>
        </p:sp>
        <p:sp>
          <p:nvSpPr>
            <p:cNvPr id="21513" name="Text Box 10"/>
            <p:cNvSpPr txBox="1">
              <a:spLocks noChangeArrowheads="1"/>
            </p:cNvSpPr>
            <p:nvPr/>
          </p:nvSpPr>
          <p:spPr bwMode="auto">
            <a:xfrm>
              <a:off x="4313" y="2091"/>
              <a:ext cx="609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Arial Black" pitchFamily="34" charset="0"/>
                </a:rPr>
                <a:t>pGLO</a:t>
              </a:r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21514" name="Freeform 11"/>
            <p:cNvSpPr>
              <a:spLocks/>
            </p:cNvSpPr>
            <p:nvPr/>
          </p:nvSpPr>
          <p:spPr bwMode="auto">
            <a:xfrm>
              <a:off x="4758" y="1443"/>
              <a:ext cx="711" cy="714"/>
            </a:xfrm>
            <a:custGeom>
              <a:avLst/>
              <a:gdLst>
                <a:gd name="T0" fmla="*/ 711 w 711"/>
                <a:gd name="T1" fmla="*/ 714 h 714"/>
                <a:gd name="T2" fmla="*/ 684 w 711"/>
                <a:gd name="T3" fmla="*/ 564 h 714"/>
                <a:gd name="T4" fmla="*/ 603 w 711"/>
                <a:gd name="T5" fmla="*/ 399 h 714"/>
                <a:gd name="T6" fmla="*/ 498 w 711"/>
                <a:gd name="T7" fmla="*/ 273 h 714"/>
                <a:gd name="T8" fmla="*/ 342 w 711"/>
                <a:gd name="T9" fmla="*/ 135 h 714"/>
                <a:gd name="T10" fmla="*/ 177 w 711"/>
                <a:gd name="T11" fmla="*/ 51 h 714"/>
                <a:gd name="T12" fmla="*/ 0 w 711"/>
                <a:gd name="T13" fmla="*/ 0 h 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714">
                  <a:moveTo>
                    <a:pt x="711" y="714"/>
                  </a:moveTo>
                  <a:cubicBezTo>
                    <a:pt x="706" y="665"/>
                    <a:pt x="702" y="616"/>
                    <a:pt x="684" y="564"/>
                  </a:cubicBezTo>
                  <a:cubicBezTo>
                    <a:pt x="666" y="512"/>
                    <a:pt x="634" y="447"/>
                    <a:pt x="603" y="399"/>
                  </a:cubicBezTo>
                  <a:cubicBezTo>
                    <a:pt x="572" y="351"/>
                    <a:pt x="541" y="317"/>
                    <a:pt x="498" y="273"/>
                  </a:cubicBezTo>
                  <a:cubicBezTo>
                    <a:pt x="455" y="229"/>
                    <a:pt x="395" y="172"/>
                    <a:pt x="342" y="135"/>
                  </a:cubicBezTo>
                  <a:cubicBezTo>
                    <a:pt x="289" y="98"/>
                    <a:pt x="234" y="74"/>
                    <a:pt x="177" y="51"/>
                  </a:cubicBezTo>
                  <a:cubicBezTo>
                    <a:pt x="120" y="28"/>
                    <a:pt x="29" y="8"/>
                    <a:pt x="0" y="0"/>
                  </a:cubicBezTo>
                </a:path>
              </a:pathLst>
            </a:custGeom>
            <a:noFill/>
            <a:ln w="152400" cap="sq" cmpd="sng">
              <a:solidFill>
                <a:srgbClr val="FFFF00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Freeform 12"/>
            <p:cNvSpPr>
              <a:spLocks/>
            </p:cNvSpPr>
            <p:nvPr/>
          </p:nvSpPr>
          <p:spPr bwMode="auto">
            <a:xfrm>
              <a:off x="4809" y="2526"/>
              <a:ext cx="618" cy="510"/>
            </a:xfrm>
            <a:custGeom>
              <a:avLst/>
              <a:gdLst>
                <a:gd name="T0" fmla="*/ 618 w 618"/>
                <a:gd name="T1" fmla="*/ 0 h 510"/>
                <a:gd name="T2" fmla="*/ 543 w 618"/>
                <a:gd name="T3" fmla="*/ 141 h 510"/>
                <a:gd name="T4" fmla="*/ 438 w 618"/>
                <a:gd name="T5" fmla="*/ 273 h 510"/>
                <a:gd name="T6" fmla="*/ 273 w 618"/>
                <a:gd name="T7" fmla="*/ 402 h 510"/>
                <a:gd name="T8" fmla="*/ 96 w 618"/>
                <a:gd name="T9" fmla="*/ 480 h 510"/>
                <a:gd name="T10" fmla="*/ 0 w 618"/>
                <a:gd name="T11" fmla="*/ 510 h 5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8" h="510">
                  <a:moveTo>
                    <a:pt x="618" y="0"/>
                  </a:moveTo>
                  <a:cubicBezTo>
                    <a:pt x="595" y="48"/>
                    <a:pt x="573" y="96"/>
                    <a:pt x="543" y="141"/>
                  </a:cubicBezTo>
                  <a:cubicBezTo>
                    <a:pt x="513" y="186"/>
                    <a:pt x="483" y="230"/>
                    <a:pt x="438" y="273"/>
                  </a:cubicBezTo>
                  <a:cubicBezTo>
                    <a:pt x="393" y="316"/>
                    <a:pt x="330" y="367"/>
                    <a:pt x="273" y="402"/>
                  </a:cubicBezTo>
                  <a:cubicBezTo>
                    <a:pt x="216" y="437"/>
                    <a:pt x="142" y="462"/>
                    <a:pt x="96" y="480"/>
                  </a:cubicBezTo>
                  <a:cubicBezTo>
                    <a:pt x="50" y="498"/>
                    <a:pt x="25" y="504"/>
                    <a:pt x="0" y="510"/>
                  </a:cubicBezTo>
                </a:path>
              </a:pathLst>
            </a:custGeom>
            <a:noFill/>
            <a:ln w="152400" cap="sq" cmpd="sng">
              <a:solidFill>
                <a:srgbClr val="66FF33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Freeform 13"/>
            <p:cNvSpPr>
              <a:spLocks/>
            </p:cNvSpPr>
            <p:nvPr/>
          </p:nvSpPr>
          <p:spPr bwMode="auto">
            <a:xfrm>
              <a:off x="3783" y="2559"/>
              <a:ext cx="612" cy="474"/>
            </a:xfrm>
            <a:custGeom>
              <a:avLst/>
              <a:gdLst>
                <a:gd name="T0" fmla="*/ 612 w 612"/>
                <a:gd name="T1" fmla="*/ 474 h 474"/>
                <a:gd name="T2" fmla="*/ 483 w 612"/>
                <a:gd name="T3" fmla="*/ 438 h 474"/>
                <a:gd name="T4" fmla="*/ 345 w 612"/>
                <a:gd name="T5" fmla="*/ 375 h 474"/>
                <a:gd name="T6" fmla="*/ 192 w 612"/>
                <a:gd name="T7" fmla="*/ 264 h 474"/>
                <a:gd name="T8" fmla="*/ 36 w 612"/>
                <a:gd name="T9" fmla="*/ 66 h 474"/>
                <a:gd name="T10" fmla="*/ 0 w 612"/>
                <a:gd name="T11" fmla="*/ 0 h 4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12" h="474">
                  <a:moveTo>
                    <a:pt x="612" y="474"/>
                  </a:moveTo>
                  <a:cubicBezTo>
                    <a:pt x="569" y="464"/>
                    <a:pt x="527" y="454"/>
                    <a:pt x="483" y="438"/>
                  </a:cubicBezTo>
                  <a:cubicBezTo>
                    <a:pt x="439" y="422"/>
                    <a:pt x="394" y="404"/>
                    <a:pt x="345" y="375"/>
                  </a:cubicBezTo>
                  <a:cubicBezTo>
                    <a:pt x="296" y="346"/>
                    <a:pt x="243" y="315"/>
                    <a:pt x="192" y="264"/>
                  </a:cubicBezTo>
                  <a:cubicBezTo>
                    <a:pt x="141" y="213"/>
                    <a:pt x="68" y="110"/>
                    <a:pt x="36" y="66"/>
                  </a:cubicBezTo>
                  <a:cubicBezTo>
                    <a:pt x="4" y="22"/>
                    <a:pt x="2" y="11"/>
                    <a:pt x="0" y="0"/>
                  </a:cubicBezTo>
                </a:path>
              </a:pathLst>
            </a:custGeom>
            <a:noFill/>
            <a:ln w="152400" cap="sq" cmpd="sng">
              <a:solidFill>
                <a:srgbClr val="FF0066"/>
              </a:solidFill>
              <a:prstDash val="solid"/>
              <a:round/>
              <a:headEnd type="none" w="sm" len="sm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Freeform 14"/>
            <p:cNvSpPr>
              <a:spLocks/>
            </p:cNvSpPr>
            <p:nvPr/>
          </p:nvSpPr>
          <p:spPr bwMode="auto">
            <a:xfrm>
              <a:off x="3707" y="2043"/>
              <a:ext cx="34" cy="312"/>
            </a:xfrm>
            <a:custGeom>
              <a:avLst/>
              <a:gdLst>
                <a:gd name="T0" fmla="*/ 13 w 34"/>
                <a:gd name="T1" fmla="*/ 312 h 312"/>
                <a:gd name="T2" fmla="*/ 4 w 34"/>
                <a:gd name="T3" fmla="*/ 189 h 312"/>
                <a:gd name="T4" fmla="*/ 34 w 34"/>
                <a:gd name="T5" fmla="*/ 0 h 3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" h="312">
                  <a:moveTo>
                    <a:pt x="13" y="312"/>
                  </a:moveTo>
                  <a:cubicBezTo>
                    <a:pt x="6" y="276"/>
                    <a:pt x="0" y="241"/>
                    <a:pt x="4" y="189"/>
                  </a:cubicBezTo>
                  <a:cubicBezTo>
                    <a:pt x="8" y="137"/>
                    <a:pt x="29" y="31"/>
                    <a:pt x="34" y="0"/>
                  </a:cubicBezTo>
                </a:path>
              </a:pathLst>
            </a:custGeom>
            <a:noFill/>
            <a:ln w="152400" cap="sq" cmpd="sng">
              <a:solidFill>
                <a:srgbClr val="CC99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Text Box 15"/>
            <p:cNvSpPr txBox="1">
              <a:spLocks noChangeArrowheads="1"/>
            </p:cNvSpPr>
            <p:nvPr/>
          </p:nvSpPr>
          <p:spPr bwMode="auto">
            <a:xfrm>
              <a:off x="3721" y="2046"/>
              <a:ext cx="381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latin typeface="Arial Black" pitchFamily="34" charset="0"/>
                </a:rPr>
                <a:t>ori</a:t>
              </a:r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21519" name="Text Box 16"/>
            <p:cNvSpPr txBox="1">
              <a:spLocks noChangeArrowheads="1"/>
            </p:cNvSpPr>
            <p:nvPr/>
          </p:nvSpPr>
          <p:spPr bwMode="auto">
            <a:xfrm>
              <a:off x="4026" y="2697"/>
              <a:ext cx="381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latin typeface="Arial Black" pitchFamily="34" charset="0"/>
                </a:rPr>
                <a:t>bla</a:t>
              </a:r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21520" name="Text Box 17"/>
            <p:cNvSpPr txBox="1">
              <a:spLocks noChangeArrowheads="1"/>
            </p:cNvSpPr>
            <p:nvPr/>
          </p:nvSpPr>
          <p:spPr bwMode="auto">
            <a:xfrm>
              <a:off x="4895" y="2584"/>
              <a:ext cx="427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latin typeface="Arial Black" pitchFamily="34" charset="0"/>
                </a:rPr>
                <a:t>GFP</a:t>
              </a:r>
              <a:endParaRPr lang="en-US" sz="1600">
                <a:latin typeface="Arial Black" pitchFamily="34" charset="0"/>
              </a:endParaRPr>
            </a:p>
          </p:txBody>
        </p:sp>
        <p:sp>
          <p:nvSpPr>
            <p:cNvPr id="21521" name="Text Box 18"/>
            <p:cNvSpPr txBox="1">
              <a:spLocks noChangeArrowheads="1"/>
            </p:cNvSpPr>
            <p:nvPr/>
          </p:nvSpPr>
          <p:spPr bwMode="auto">
            <a:xfrm>
              <a:off x="4718" y="1626"/>
              <a:ext cx="472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i="1">
                  <a:latin typeface="Arial Black" pitchFamily="34" charset="0"/>
                </a:rPr>
                <a:t>araC</a:t>
              </a:r>
              <a:endParaRPr lang="en-US" sz="1600">
                <a:latin typeface="Arial Black" pitchFamily="34" charset="0"/>
              </a:endParaRPr>
            </a:p>
          </p:txBody>
        </p:sp>
      </p:grpSp>
      <p:sp>
        <p:nvSpPr>
          <p:cNvPr id="21511" name="Text Box 19"/>
          <p:cNvSpPr txBox="1">
            <a:spLocks noChangeArrowheads="1"/>
          </p:cNvSpPr>
          <p:nvPr/>
        </p:nvSpPr>
        <p:spPr bwMode="auto">
          <a:xfrm>
            <a:off x="533400" y="2590800"/>
            <a:ext cx="1314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Ori-</a:t>
            </a:r>
          </a:p>
          <a:p>
            <a:r>
              <a:rPr lang="en-US"/>
              <a:t>Plasmid</a:t>
            </a:r>
          </a:p>
          <a:p>
            <a:r>
              <a:rPr lang="en-US"/>
              <a:t>Replication</a:t>
            </a:r>
          </a:p>
          <a:p>
            <a:r>
              <a:rPr lang="en-US"/>
              <a:t>genes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~ME0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8" y="423863"/>
            <a:ext cx="8001000" cy="5292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255963" y="5810250"/>
            <a:ext cx="5111750" cy="793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i="1" u="sng" dirty="0" err="1"/>
              <a:t>Aequorea</a:t>
            </a:r>
            <a:r>
              <a:rPr lang="en-US" sz="2800" b="1" i="1" u="sng" dirty="0"/>
              <a:t> </a:t>
            </a:r>
            <a:r>
              <a:rPr lang="en-US" sz="2800" b="1" i="1" u="sng" dirty="0" err="1"/>
              <a:t>victoria</a:t>
            </a:r>
            <a:r>
              <a:rPr lang="en-US" sz="2800" b="1" dirty="0"/>
              <a:t>: </a:t>
            </a:r>
          </a:p>
          <a:p>
            <a:pPr algn="ctr" eaLnBrk="0" hangingPunct="0"/>
            <a:r>
              <a:rPr lang="en-US" b="1" dirty="0"/>
              <a:t>Source of “glowing gene” for this experiment</a:t>
            </a:r>
            <a:endParaRPr lang="en-US" b="1" i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943600"/>
            <a:ext cx="16764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1814513" y="3611563"/>
            <a:ext cx="1358900" cy="1512887"/>
            <a:chOff x="1143" y="2275"/>
            <a:chExt cx="856" cy="953"/>
          </a:xfrm>
        </p:grpSpPr>
        <p:sp>
          <p:nvSpPr>
            <p:cNvPr id="22565" name="Line 3"/>
            <p:cNvSpPr>
              <a:spLocks noChangeShapeType="1"/>
            </p:cNvSpPr>
            <p:nvPr/>
          </p:nvSpPr>
          <p:spPr bwMode="auto">
            <a:xfrm>
              <a:off x="1176" y="2275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AutoShape 4"/>
            <p:cNvSpPr>
              <a:spLocks noChangeArrowheads="1"/>
            </p:cNvSpPr>
            <p:nvPr/>
          </p:nvSpPr>
          <p:spPr bwMode="auto">
            <a:xfrm>
              <a:off x="1143" y="2935"/>
              <a:ext cx="856" cy="293"/>
            </a:xfrm>
            <a:prstGeom prst="roundRect">
              <a:avLst>
                <a:gd name="adj" fmla="val 16667"/>
              </a:avLst>
            </a:prstGeom>
            <a:solidFill>
              <a:srgbClr val="FF400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operator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22531" name="Group 5"/>
          <p:cNvGrpSpPr>
            <a:grpSpLocks/>
          </p:cNvGrpSpPr>
          <p:nvPr/>
        </p:nvGrpSpPr>
        <p:grpSpPr bwMode="auto">
          <a:xfrm>
            <a:off x="169863" y="3611563"/>
            <a:ext cx="1450975" cy="1512887"/>
            <a:chOff x="107" y="1824"/>
            <a:chExt cx="914" cy="953"/>
          </a:xfrm>
        </p:grpSpPr>
        <p:sp>
          <p:nvSpPr>
            <p:cNvPr id="22563" name="Line 6"/>
            <p:cNvSpPr>
              <a:spLocks noChangeShapeType="1"/>
            </p:cNvSpPr>
            <p:nvPr/>
          </p:nvSpPr>
          <p:spPr bwMode="auto">
            <a:xfrm>
              <a:off x="480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AutoShape 7"/>
            <p:cNvSpPr>
              <a:spLocks noChangeArrowheads="1"/>
            </p:cNvSpPr>
            <p:nvPr/>
          </p:nvSpPr>
          <p:spPr bwMode="auto">
            <a:xfrm>
              <a:off x="107" y="2484"/>
              <a:ext cx="914" cy="293"/>
            </a:xfrm>
            <a:prstGeom prst="roundRect">
              <a:avLst>
                <a:gd name="adj" fmla="val 16667"/>
              </a:avLst>
            </a:prstGeom>
            <a:solidFill>
              <a:srgbClr val="97C65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promoter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152400" y="3382963"/>
            <a:ext cx="89154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1600200" y="3382963"/>
            <a:ext cx="66294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25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Inducible</a:t>
            </a:r>
            <a:r>
              <a:rPr lang="en-US"/>
              <a:t> operon: lactose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685800" y="3382963"/>
            <a:ext cx="609600" cy="228600"/>
          </a:xfrm>
          <a:prstGeom prst="rect">
            <a:avLst/>
          </a:prstGeom>
          <a:solidFill>
            <a:srgbClr val="97C6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8229600" y="3382963"/>
            <a:ext cx="304800" cy="2286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1600200" y="3382963"/>
            <a:ext cx="304800" cy="228600"/>
          </a:xfrm>
          <a:prstGeom prst="rect">
            <a:avLst/>
          </a:prstGeom>
          <a:solidFill>
            <a:srgbClr val="FF400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8464550" y="33067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</p:txBody>
      </p:sp>
      <p:sp>
        <p:nvSpPr>
          <p:cNvPr id="22539" name="Rectangle 15"/>
          <p:cNvSpPr>
            <a:spLocks noChangeArrowheads="1"/>
          </p:cNvSpPr>
          <p:nvPr/>
        </p:nvSpPr>
        <p:spPr bwMode="auto">
          <a:xfrm>
            <a:off x="577850" y="33067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6604"/>
                </a:solidFill>
              </a:rPr>
              <a:t>TATA</a:t>
            </a:r>
            <a:endParaRPr lang="en-US" b="1">
              <a:solidFill>
                <a:srgbClr val="0F116A"/>
              </a:solidFill>
            </a:endParaRPr>
          </a:p>
        </p:txBody>
      </p:sp>
      <p:grpSp>
        <p:nvGrpSpPr>
          <p:cNvPr id="22540" name="Group 19"/>
          <p:cNvGrpSpPr>
            <a:grpSpLocks/>
          </p:cNvGrpSpPr>
          <p:nvPr/>
        </p:nvGrpSpPr>
        <p:grpSpPr bwMode="auto">
          <a:xfrm>
            <a:off x="4514850" y="5529263"/>
            <a:ext cx="4175125" cy="544512"/>
            <a:chOff x="2810" y="2736"/>
            <a:chExt cx="2630" cy="343"/>
          </a:xfrm>
        </p:grpSpPr>
        <p:grpSp>
          <p:nvGrpSpPr>
            <p:cNvPr id="22559" name="Group 20"/>
            <p:cNvGrpSpPr>
              <a:grpSpLocks/>
            </p:cNvGrpSpPr>
            <p:nvPr/>
          </p:nvGrpSpPr>
          <p:grpSpPr bwMode="auto">
            <a:xfrm>
              <a:off x="2810" y="2736"/>
              <a:ext cx="707" cy="343"/>
              <a:chOff x="240" y="2016"/>
              <a:chExt cx="707" cy="343"/>
            </a:xfrm>
          </p:grpSpPr>
          <p:sp>
            <p:nvSpPr>
              <p:cNvPr id="22561" name="Oval 21"/>
              <p:cNvSpPr>
                <a:spLocks noChangeArrowheads="1"/>
              </p:cNvSpPr>
              <p:nvPr/>
            </p:nvSpPr>
            <p:spPr bwMode="auto">
              <a:xfrm>
                <a:off x="281" y="2016"/>
                <a:ext cx="624" cy="3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2" name="Rectangle 22"/>
              <p:cNvSpPr>
                <a:spLocks noChangeArrowheads="1"/>
              </p:cNvSpPr>
              <p:nvPr/>
            </p:nvSpPr>
            <p:spPr bwMode="auto">
              <a:xfrm>
                <a:off x="240" y="2081"/>
                <a:ext cx="7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600" b="1">
                    <a:solidFill>
                      <a:srgbClr val="000005"/>
                    </a:solidFill>
                  </a:rPr>
                  <a:t>repressor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22560" name="Text Box 23"/>
            <p:cNvSpPr txBox="1">
              <a:spLocks noChangeArrowheads="1"/>
            </p:cNvSpPr>
            <p:nvPr/>
          </p:nvSpPr>
          <p:spPr bwMode="auto">
            <a:xfrm>
              <a:off x="3564" y="2792"/>
              <a:ext cx="1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ACTIVE repressor protein</a:t>
              </a:r>
              <a:endParaRPr lang="en-US" sz="3600"/>
            </a:p>
          </p:txBody>
        </p:sp>
      </p:grpSp>
      <p:grpSp>
        <p:nvGrpSpPr>
          <p:cNvPr id="424995" name="Group 35"/>
          <p:cNvGrpSpPr>
            <a:grpSpLocks/>
          </p:cNvGrpSpPr>
          <p:nvPr/>
        </p:nvGrpSpPr>
        <p:grpSpPr bwMode="auto">
          <a:xfrm>
            <a:off x="1412875" y="3200400"/>
            <a:ext cx="1122363" cy="544513"/>
            <a:chOff x="240" y="2016"/>
            <a:chExt cx="707" cy="343"/>
          </a:xfrm>
        </p:grpSpPr>
        <p:sp>
          <p:nvSpPr>
            <p:cNvPr id="22557" name="Oval 36"/>
            <p:cNvSpPr>
              <a:spLocks noChangeArrowheads="1"/>
            </p:cNvSpPr>
            <p:nvPr/>
          </p:nvSpPr>
          <p:spPr bwMode="auto">
            <a:xfrm>
              <a:off x="281" y="2016"/>
              <a:ext cx="624" cy="3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8" name="Rectangle 37"/>
            <p:cNvSpPr>
              <a:spLocks noChangeArrowheads="1"/>
            </p:cNvSpPr>
            <p:nvPr/>
          </p:nvSpPr>
          <p:spPr bwMode="auto">
            <a:xfrm>
              <a:off x="240" y="208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rgbClr val="000005"/>
                  </a:solidFill>
                </a:rPr>
                <a:t>repressor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22542" name="Rectangle 38"/>
          <p:cNvSpPr>
            <a:spLocks noChangeArrowheads="1"/>
          </p:cNvSpPr>
          <p:nvPr/>
        </p:nvSpPr>
        <p:spPr bwMode="auto">
          <a:xfrm>
            <a:off x="30924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gene</a:t>
            </a:r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543" name="Rectangle 39"/>
          <p:cNvSpPr>
            <a:spLocks noChangeArrowheads="1"/>
          </p:cNvSpPr>
          <p:nvPr/>
        </p:nvSpPr>
        <p:spPr bwMode="auto">
          <a:xfrm>
            <a:off x="43307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gene</a:t>
            </a:r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544" name="Rectangle 40"/>
          <p:cNvSpPr>
            <a:spLocks noChangeArrowheads="1"/>
          </p:cNvSpPr>
          <p:nvPr/>
        </p:nvSpPr>
        <p:spPr bwMode="auto">
          <a:xfrm>
            <a:off x="55689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gene</a:t>
            </a:r>
            <a:r>
              <a:rPr 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545" name="Rectangle 41"/>
          <p:cNvSpPr>
            <a:spLocks noChangeArrowheads="1"/>
          </p:cNvSpPr>
          <p:nvPr/>
        </p:nvSpPr>
        <p:spPr bwMode="auto">
          <a:xfrm>
            <a:off x="68072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gene</a:t>
            </a:r>
            <a:r>
              <a:rPr 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546" name="Line 42"/>
          <p:cNvSpPr>
            <a:spLocks noChangeShapeType="1"/>
          </p:cNvSpPr>
          <p:nvPr/>
        </p:nvSpPr>
        <p:spPr bwMode="auto">
          <a:xfrm>
            <a:off x="41338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43"/>
          <p:cNvSpPr>
            <a:spLocks noChangeShapeType="1"/>
          </p:cNvSpPr>
          <p:nvPr/>
        </p:nvSpPr>
        <p:spPr bwMode="auto">
          <a:xfrm>
            <a:off x="53721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Line 44"/>
          <p:cNvSpPr>
            <a:spLocks noChangeShapeType="1"/>
          </p:cNvSpPr>
          <p:nvPr/>
        </p:nvSpPr>
        <p:spPr bwMode="auto">
          <a:xfrm>
            <a:off x="66103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Line 45"/>
          <p:cNvSpPr>
            <a:spLocks noChangeShapeType="1"/>
          </p:cNvSpPr>
          <p:nvPr/>
        </p:nvSpPr>
        <p:spPr bwMode="auto">
          <a:xfrm>
            <a:off x="2895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46"/>
          <p:cNvSpPr>
            <a:spLocks noChangeShapeType="1"/>
          </p:cNvSpPr>
          <p:nvPr/>
        </p:nvSpPr>
        <p:spPr bwMode="auto">
          <a:xfrm>
            <a:off x="7848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Rectangle 4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78163" y="1317625"/>
            <a:ext cx="6735762" cy="1905000"/>
          </a:xfrm>
          <a:noFill/>
        </p:spPr>
        <p:txBody>
          <a:bodyPr/>
          <a:lstStyle/>
          <a:p>
            <a:pPr marL="0" indent="0">
              <a:buFont typeface="Zapf Dingbats"/>
              <a:buNone/>
            </a:pPr>
            <a:r>
              <a:rPr lang="en-US" sz="2800" u="sng">
                <a:solidFill>
                  <a:srgbClr val="CC0000"/>
                </a:solidFill>
              </a:rPr>
              <a:t>Digestive pathway model</a:t>
            </a:r>
            <a:r>
              <a:rPr lang="en-US" sz="2400"/>
              <a:t> </a:t>
            </a:r>
          </a:p>
          <a:p>
            <a:pPr marL="0" indent="0">
              <a:buFont typeface="Zapf Dingbats"/>
              <a:buNone/>
            </a:pPr>
            <a:r>
              <a:rPr lang="en-US" sz="2400"/>
              <a:t>GLUCOSE is food of choice</a:t>
            </a:r>
          </a:p>
          <a:p>
            <a:pPr marL="0" indent="0">
              <a:buFont typeface="Zapf Dingbats"/>
              <a:buNone/>
            </a:pPr>
            <a:r>
              <a:rPr lang="en-US" sz="2400"/>
              <a:t>Don’t need lactose digesting enzymes</a:t>
            </a:r>
          </a:p>
          <a:p>
            <a:pPr marL="0" indent="0">
              <a:buFont typeface="Zapf Dingbats"/>
              <a:buNone/>
            </a:pPr>
            <a:r>
              <a:rPr lang="en-US" sz="2400"/>
              <a:t>Gene is turned off </a:t>
            </a:r>
          </a:p>
        </p:txBody>
      </p:sp>
      <p:grpSp>
        <p:nvGrpSpPr>
          <p:cNvPr id="425008" name="Group 48"/>
          <p:cNvGrpSpPr>
            <a:grpSpLocks/>
          </p:cNvGrpSpPr>
          <p:nvPr/>
        </p:nvGrpSpPr>
        <p:grpSpPr bwMode="auto">
          <a:xfrm>
            <a:off x="0" y="1676400"/>
            <a:ext cx="1524000" cy="990600"/>
            <a:chOff x="144" y="1440"/>
            <a:chExt cx="960" cy="624"/>
          </a:xfrm>
        </p:grpSpPr>
        <p:sp>
          <p:nvSpPr>
            <p:cNvPr id="22555" name="Oval 49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6" name="Rectangle 50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25011" name="AutoShape 51"/>
          <p:cNvSpPr>
            <a:spLocks noChangeArrowheads="1"/>
          </p:cNvSpPr>
          <p:nvPr/>
        </p:nvSpPr>
        <p:spPr bwMode="auto">
          <a:xfrm>
            <a:off x="685800" y="2743200"/>
            <a:ext cx="1219200" cy="381000"/>
          </a:xfrm>
          <a:prstGeom prst="curvedUpArrow">
            <a:avLst>
              <a:gd name="adj1" fmla="val 50163"/>
              <a:gd name="adj2" fmla="val 114163"/>
              <a:gd name="adj3" fmla="val 33333"/>
            </a:avLst>
          </a:prstGeom>
          <a:solidFill>
            <a:srgbClr val="FF6600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5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600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5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2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2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2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011" grpId="0" animBg="1"/>
      <p:bldP spid="4250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ChangeArrowheads="1"/>
          </p:cNvSpPr>
          <p:nvPr/>
        </p:nvSpPr>
        <p:spPr bwMode="auto">
          <a:xfrm>
            <a:off x="2251075" y="3884613"/>
            <a:ext cx="5592763" cy="2286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>
              <a:ea typeface="Geneva" pitchFamily="34" charset="0"/>
              <a:cs typeface="Geneva" pitchFamily="34" charset="0"/>
            </a:endParaRPr>
          </a:p>
        </p:txBody>
      </p:sp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2170113" y="3821113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660000"/>
                </a:solidFill>
                <a:ea typeface="Geneva" pitchFamily="34" charset="0"/>
                <a:cs typeface="Geneva" pitchFamily="34" charset="0"/>
              </a:rPr>
              <a:t>mRNA</a:t>
            </a:r>
          </a:p>
        </p:txBody>
      </p:sp>
      <p:grpSp>
        <p:nvGrpSpPr>
          <p:cNvPr id="477188" name="Group 4"/>
          <p:cNvGrpSpPr>
            <a:grpSpLocks/>
          </p:cNvGrpSpPr>
          <p:nvPr/>
        </p:nvGrpSpPr>
        <p:grpSpPr bwMode="auto">
          <a:xfrm>
            <a:off x="2940050" y="4233863"/>
            <a:ext cx="4864100" cy="519112"/>
            <a:chOff x="1852" y="2304"/>
            <a:chExt cx="3064" cy="327"/>
          </a:xfrm>
        </p:grpSpPr>
        <p:sp>
          <p:nvSpPr>
            <p:cNvPr id="23638" name="Rectangle 5"/>
            <p:cNvSpPr>
              <a:spLocks noChangeArrowheads="1"/>
            </p:cNvSpPr>
            <p:nvPr/>
          </p:nvSpPr>
          <p:spPr bwMode="auto">
            <a:xfrm>
              <a:off x="185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 i="1">
                  <a:solidFill>
                    <a:srgbClr val="660000"/>
                  </a:solidFill>
                  <a:ea typeface="Geneva" pitchFamily="34" charset="0"/>
                  <a:cs typeface="Geneva" pitchFamily="34" charset="0"/>
                </a:rPr>
                <a:t>enzyme</a:t>
              </a:r>
              <a:r>
                <a:rPr lang="en-US" b="1">
                  <a:solidFill>
                    <a:srgbClr val="660000"/>
                  </a:solidFill>
                  <a:ea typeface="Geneva" pitchFamily="34" charset="0"/>
                  <a:cs typeface="Geneva" pitchFamily="34" charset="0"/>
                </a:rPr>
                <a:t>1</a:t>
              </a:r>
            </a:p>
          </p:txBody>
        </p:sp>
        <p:sp>
          <p:nvSpPr>
            <p:cNvPr id="23639" name="Rectangle 6"/>
            <p:cNvSpPr>
              <a:spLocks noChangeArrowheads="1"/>
            </p:cNvSpPr>
            <p:nvPr/>
          </p:nvSpPr>
          <p:spPr bwMode="auto">
            <a:xfrm>
              <a:off x="263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 i="1">
                  <a:solidFill>
                    <a:srgbClr val="660000"/>
                  </a:solidFill>
                  <a:ea typeface="Geneva" pitchFamily="34" charset="0"/>
                  <a:cs typeface="Geneva" pitchFamily="34" charset="0"/>
                </a:rPr>
                <a:t>enzyme</a:t>
              </a:r>
              <a:r>
                <a:rPr lang="en-US" b="1">
                  <a:solidFill>
                    <a:srgbClr val="660000"/>
                  </a:solidFill>
                  <a:ea typeface="Geneva" pitchFamily="34" charset="0"/>
                  <a:cs typeface="Geneva" pitchFamily="34" charset="0"/>
                </a:rPr>
                <a:t>2</a:t>
              </a:r>
            </a:p>
          </p:txBody>
        </p:sp>
        <p:sp>
          <p:nvSpPr>
            <p:cNvPr id="23640" name="Rectangle 7"/>
            <p:cNvSpPr>
              <a:spLocks noChangeArrowheads="1"/>
            </p:cNvSpPr>
            <p:nvPr/>
          </p:nvSpPr>
          <p:spPr bwMode="auto">
            <a:xfrm>
              <a:off x="341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 i="1">
                  <a:solidFill>
                    <a:srgbClr val="660000"/>
                  </a:solidFill>
                  <a:ea typeface="Geneva" pitchFamily="34" charset="0"/>
                  <a:cs typeface="Geneva" pitchFamily="34" charset="0"/>
                </a:rPr>
                <a:t>enzyme</a:t>
              </a:r>
              <a:r>
                <a:rPr lang="en-US" b="1">
                  <a:solidFill>
                    <a:srgbClr val="660000"/>
                  </a:solidFill>
                  <a:ea typeface="Geneva" pitchFamily="34" charset="0"/>
                  <a:cs typeface="Geneva" pitchFamily="34" charset="0"/>
                </a:rPr>
                <a:t>3</a:t>
              </a:r>
            </a:p>
          </p:txBody>
        </p:sp>
        <p:sp>
          <p:nvSpPr>
            <p:cNvPr id="23641" name="Rectangle 8"/>
            <p:cNvSpPr>
              <a:spLocks noChangeArrowheads="1"/>
            </p:cNvSpPr>
            <p:nvPr/>
          </p:nvSpPr>
          <p:spPr bwMode="auto">
            <a:xfrm>
              <a:off x="4192" y="2400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 i="1">
                  <a:solidFill>
                    <a:srgbClr val="660000"/>
                  </a:solidFill>
                  <a:ea typeface="Geneva" pitchFamily="34" charset="0"/>
                  <a:cs typeface="Geneva" pitchFamily="34" charset="0"/>
                </a:rPr>
                <a:t>enzyme</a:t>
              </a:r>
              <a:r>
                <a:rPr lang="en-US" b="1">
                  <a:solidFill>
                    <a:srgbClr val="660000"/>
                  </a:solidFill>
                  <a:ea typeface="Geneva" pitchFamily="34" charset="0"/>
                  <a:cs typeface="Geneva" pitchFamily="34" charset="0"/>
                </a:rPr>
                <a:t>4</a:t>
              </a:r>
            </a:p>
          </p:txBody>
        </p:sp>
        <p:sp>
          <p:nvSpPr>
            <p:cNvPr id="23642" name="AutoShape 9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3" name="AutoShape 10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4" name="AutoShape 11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AutoShape 12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7" name="Group 13"/>
          <p:cNvGrpSpPr>
            <a:grpSpLocks/>
          </p:cNvGrpSpPr>
          <p:nvPr/>
        </p:nvGrpSpPr>
        <p:grpSpPr bwMode="auto">
          <a:xfrm>
            <a:off x="1814513" y="3611563"/>
            <a:ext cx="1358900" cy="1512887"/>
            <a:chOff x="1143" y="2275"/>
            <a:chExt cx="856" cy="953"/>
          </a:xfrm>
        </p:grpSpPr>
        <p:sp>
          <p:nvSpPr>
            <p:cNvPr id="23636" name="Line 14"/>
            <p:cNvSpPr>
              <a:spLocks noChangeShapeType="1"/>
            </p:cNvSpPr>
            <p:nvPr/>
          </p:nvSpPr>
          <p:spPr bwMode="auto">
            <a:xfrm>
              <a:off x="1176" y="2275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7" name="AutoShape 15"/>
            <p:cNvSpPr>
              <a:spLocks noChangeArrowheads="1"/>
            </p:cNvSpPr>
            <p:nvPr/>
          </p:nvSpPr>
          <p:spPr bwMode="auto">
            <a:xfrm>
              <a:off x="1143" y="2935"/>
              <a:ext cx="856" cy="293"/>
            </a:xfrm>
            <a:prstGeom prst="roundRect">
              <a:avLst>
                <a:gd name="adj" fmla="val 16667"/>
              </a:avLst>
            </a:prstGeom>
            <a:solidFill>
              <a:srgbClr val="FF400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operator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23558" name="Group 16"/>
          <p:cNvGrpSpPr>
            <a:grpSpLocks/>
          </p:cNvGrpSpPr>
          <p:nvPr/>
        </p:nvGrpSpPr>
        <p:grpSpPr bwMode="auto">
          <a:xfrm>
            <a:off x="169863" y="3611563"/>
            <a:ext cx="1450975" cy="1512887"/>
            <a:chOff x="107" y="1824"/>
            <a:chExt cx="914" cy="953"/>
          </a:xfrm>
        </p:grpSpPr>
        <p:sp>
          <p:nvSpPr>
            <p:cNvPr id="23634" name="Line 17"/>
            <p:cNvSpPr>
              <a:spLocks noChangeShapeType="1"/>
            </p:cNvSpPr>
            <p:nvPr/>
          </p:nvSpPr>
          <p:spPr bwMode="auto">
            <a:xfrm>
              <a:off x="480" y="1824"/>
              <a:ext cx="0" cy="72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5" name="AutoShape 18"/>
            <p:cNvSpPr>
              <a:spLocks noChangeArrowheads="1"/>
            </p:cNvSpPr>
            <p:nvPr/>
          </p:nvSpPr>
          <p:spPr bwMode="auto">
            <a:xfrm>
              <a:off x="107" y="2484"/>
              <a:ext cx="914" cy="293"/>
            </a:xfrm>
            <a:prstGeom prst="roundRect">
              <a:avLst>
                <a:gd name="adj" fmla="val 16667"/>
              </a:avLst>
            </a:prstGeom>
            <a:solidFill>
              <a:srgbClr val="97C65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F116A"/>
                  </a:solidFill>
                </a:rPr>
                <a:t>promoter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23559" name="Rectangle 19"/>
          <p:cNvSpPr>
            <a:spLocks noChangeArrowheads="1"/>
          </p:cNvSpPr>
          <p:nvPr/>
        </p:nvSpPr>
        <p:spPr bwMode="auto">
          <a:xfrm>
            <a:off x="152400" y="3382963"/>
            <a:ext cx="8915400" cy="2286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3560" name="Rectangle 20"/>
          <p:cNvSpPr>
            <a:spLocks noChangeArrowheads="1"/>
          </p:cNvSpPr>
          <p:nvPr/>
        </p:nvSpPr>
        <p:spPr bwMode="auto">
          <a:xfrm>
            <a:off x="1600200" y="3382963"/>
            <a:ext cx="66294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/>
          </a:p>
        </p:txBody>
      </p:sp>
      <p:sp>
        <p:nvSpPr>
          <p:cNvPr id="2356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/>
              <a:t>Inducible</a:t>
            </a:r>
            <a:r>
              <a:rPr lang="en-US"/>
              <a:t> operon: lactose</a:t>
            </a:r>
          </a:p>
        </p:txBody>
      </p:sp>
      <p:sp>
        <p:nvSpPr>
          <p:cNvPr id="23562" name="Rectangle 22"/>
          <p:cNvSpPr>
            <a:spLocks noChangeArrowheads="1"/>
          </p:cNvSpPr>
          <p:nvPr/>
        </p:nvSpPr>
        <p:spPr bwMode="auto">
          <a:xfrm>
            <a:off x="685800" y="3382963"/>
            <a:ext cx="609600" cy="228600"/>
          </a:xfrm>
          <a:prstGeom prst="rect">
            <a:avLst/>
          </a:prstGeom>
          <a:solidFill>
            <a:srgbClr val="97C6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23"/>
          <p:cNvSpPr>
            <a:spLocks noChangeArrowheads="1"/>
          </p:cNvSpPr>
          <p:nvPr/>
        </p:nvSpPr>
        <p:spPr bwMode="auto">
          <a:xfrm>
            <a:off x="8229600" y="3382963"/>
            <a:ext cx="304800" cy="22860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Rectangle 24"/>
          <p:cNvSpPr>
            <a:spLocks noChangeArrowheads="1"/>
          </p:cNvSpPr>
          <p:nvPr/>
        </p:nvSpPr>
        <p:spPr bwMode="auto">
          <a:xfrm>
            <a:off x="1600200" y="3382963"/>
            <a:ext cx="304800" cy="228600"/>
          </a:xfrm>
          <a:prstGeom prst="rect">
            <a:avLst/>
          </a:prstGeom>
          <a:solidFill>
            <a:srgbClr val="FF400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600"/>
          </a:p>
        </p:txBody>
      </p:sp>
      <p:sp>
        <p:nvSpPr>
          <p:cNvPr id="23565" name="Rectangle 25"/>
          <p:cNvSpPr>
            <a:spLocks noChangeArrowheads="1"/>
          </p:cNvSpPr>
          <p:nvPr/>
        </p:nvSpPr>
        <p:spPr bwMode="auto">
          <a:xfrm>
            <a:off x="8464550" y="330676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</p:txBody>
      </p:sp>
      <p:sp>
        <p:nvSpPr>
          <p:cNvPr id="23566" name="Rectangle 26"/>
          <p:cNvSpPr>
            <a:spLocks noChangeArrowheads="1"/>
          </p:cNvSpPr>
          <p:nvPr/>
        </p:nvSpPr>
        <p:spPr bwMode="auto">
          <a:xfrm>
            <a:off x="577850" y="3306763"/>
            <a:ext cx="793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>
                <a:solidFill>
                  <a:srgbClr val="006604"/>
                </a:solidFill>
              </a:rPr>
              <a:t>TATA</a:t>
            </a:r>
            <a:endParaRPr lang="en-US" b="1">
              <a:solidFill>
                <a:srgbClr val="0F116A"/>
              </a:solidFill>
            </a:endParaRPr>
          </a:p>
        </p:txBody>
      </p:sp>
      <p:grpSp>
        <p:nvGrpSpPr>
          <p:cNvPr id="477211" name="Group 27"/>
          <p:cNvGrpSpPr>
            <a:grpSpLocks/>
          </p:cNvGrpSpPr>
          <p:nvPr/>
        </p:nvGrpSpPr>
        <p:grpSpPr bwMode="auto">
          <a:xfrm>
            <a:off x="304800" y="2971800"/>
            <a:ext cx="1524000" cy="990600"/>
            <a:chOff x="144" y="1440"/>
            <a:chExt cx="960" cy="624"/>
          </a:xfrm>
        </p:grpSpPr>
        <p:sp>
          <p:nvSpPr>
            <p:cNvPr id="23632" name="Oval 28"/>
            <p:cNvSpPr>
              <a:spLocks noChangeArrowheads="1"/>
            </p:cNvSpPr>
            <p:nvPr/>
          </p:nvSpPr>
          <p:spPr bwMode="auto">
            <a:xfrm>
              <a:off x="144" y="1440"/>
              <a:ext cx="960" cy="62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3" name="Rectangle 29"/>
            <p:cNvSpPr>
              <a:spLocks noChangeArrowheads="1"/>
            </p:cNvSpPr>
            <p:nvPr/>
          </p:nvSpPr>
          <p:spPr bwMode="auto">
            <a:xfrm>
              <a:off x="166" y="1585"/>
              <a:ext cx="91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>
                  <a:solidFill>
                    <a:srgbClr val="0F116A"/>
                  </a:solidFill>
                </a:rPr>
                <a:t>RNA</a:t>
              </a:r>
            </a:p>
            <a:p>
              <a:pPr>
                <a:lnSpc>
                  <a:spcPct val="80000"/>
                </a:lnSpc>
              </a:pPr>
              <a:r>
                <a:rPr lang="en-US" b="1">
                  <a:solidFill>
                    <a:srgbClr val="0F116A"/>
                  </a:solidFill>
                </a:rPr>
                <a:t>polymerase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23568" name="Group 30"/>
          <p:cNvGrpSpPr>
            <a:grpSpLocks/>
          </p:cNvGrpSpPr>
          <p:nvPr/>
        </p:nvGrpSpPr>
        <p:grpSpPr bwMode="auto">
          <a:xfrm>
            <a:off x="4460875" y="4843463"/>
            <a:ext cx="3273425" cy="544512"/>
            <a:chOff x="2810" y="2736"/>
            <a:chExt cx="2062" cy="343"/>
          </a:xfrm>
        </p:grpSpPr>
        <p:grpSp>
          <p:nvGrpSpPr>
            <p:cNvPr id="23628" name="Group 31"/>
            <p:cNvGrpSpPr>
              <a:grpSpLocks/>
            </p:cNvGrpSpPr>
            <p:nvPr/>
          </p:nvGrpSpPr>
          <p:grpSpPr bwMode="auto">
            <a:xfrm>
              <a:off x="2810" y="2736"/>
              <a:ext cx="707" cy="343"/>
              <a:chOff x="240" y="2016"/>
              <a:chExt cx="707" cy="343"/>
            </a:xfrm>
          </p:grpSpPr>
          <p:sp>
            <p:nvSpPr>
              <p:cNvPr id="23630" name="Oval 32"/>
              <p:cNvSpPr>
                <a:spLocks noChangeArrowheads="1"/>
              </p:cNvSpPr>
              <p:nvPr/>
            </p:nvSpPr>
            <p:spPr bwMode="auto">
              <a:xfrm>
                <a:off x="281" y="2016"/>
                <a:ext cx="624" cy="3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31" name="Rectangle 33"/>
              <p:cNvSpPr>
                <a:spLocks noChangeArrowheads="1"/>
              </p:cNvSpPr>
              <p:nvPr/>
            </p:nvSpPr>
            <p:spPr bwMode="auto">
              <a:xfrm>
                <a:off x="240" y="2081"/>
                <a:ext cx="70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600" b="1">
                    <a:solidFill>
                      <a:srgbClr val="000005"/>
                    </a:solidFill>
                  </a:rPr>
                  <a:t>repressor</a:t>
                </a:r>
                <a:endParaRPr lang="en-US" sz="3000" b="1">
                  <a:solidFill>
                    <a:srgbClr val="0F116A"/>
                  </a:solidFill>
                </a:endParaRPr>
              </a:p>
            </p:txBody>
          </p:sp>
        </p:grpSp>
        <p:sp>
          <p:nvSpPr>
            <p:cNvPr id="23629" name="Text Box 34"/>
            <p:cNvSpPr txBox="1">
              <a:spLocks noChangeArrowheads="1"/>
            </p:cNvSpPr>
            <p:nvPr/>
          </p:nvSpPr>
          <p:spPr bwMode="auto">
            <a:xfrm>
              <a:off x="3564" y="2792"/>
              <a:ext cx="1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repressor protein</a:t>
              </a:r>
              <a:endParaRPr lang="en-US" sz="3600"/>
            </a:p>
          </p:txBody>
        </p:sp>
      </p:grpSp>
      <p:grpSp>
        <p:nvGrpSpPr>
          <p:cNvPr id="23569" name="Group 35"/>
          <p:cNvGrpSpPr>
            <a:grpSpLocks/>
          </p:cNvGrpSpPr>
          <p:nvPr/>
        </p:nvGrpSpPr>
        <p:grpSpPr bwMode="auto">
          <a:xfrm>
            <a:off x="4114800" y="6154738"/>
            <a:ext cx="4662488" cy="641350"/>
            <a:chOff x="2592" y="3484"/>
            <a:chExt cx="2937" cy="404"/>
          </a:xfrm>
        </p:grpSpPr>
        <p:grpSp>
          <p:nvGrpSpPr>
            <p:cNvPr id="23622" name="Group 36"/>
            <p:cNvGrpSpPr>
              <a:grpSpLocks/>
            </p:cNvGrpSpPr>
            <p:nvPr/>
          </p:nvGrpSpPr>
          <p:grpSpPr bwMode="auto">
            <a:xfrm>
              <a:off x="2592" y="3515"/>
              <a:ext cx="925" cy="343"/>
              <a:chOff x="2592" y="3515"/>
              <a:chExt cx="925" cy="343"/>
            </a:xfrm>
          </p:grpSpPr>
          <p:sp>
            <p:nvSpPr>
              <p:cNvPr id="23624" name="AutoShape 37"/>
              <p:cNvSpPr>
                <a:spLocks noChangeArrowheads="1"/>
              </p:cNvSpPr>
              <p:nvPr/>
            </p:nvSpPr>
            <p:spPr bwMode="auto">
              <a:xfrm>
                <a:off x="2592" y="3570"/>
                <a:ext cx="288" cy="240"/>
              </a:xfrm>
              <a:prstGeom prst="hexagon">
                <a:avLst>
                  <a:gd name="adj" fmla="val 3000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625" name="Group 38"/>
              <p:cNvGrpSpPr>
                <a:grpSpLocks/>
              </p:cNvGrpSpPr>
              <p:nvPr/>
            </p:nvGrpSpPr>
            <p:grpSpPr bwMode="auto">
              <a:xfrm>
                <a:off x="2810" y="3515"/>
                <a:ext cx="707" cy="343"/>
                <a:chOff x="240" y="2016"/>
                <a:chExt cx="707" cy="343"/>
              </a:xfrm>
            </p:grpSpPr>
            <p:sp>
              <p:nvSpPr>
                <p:cNvPr id="23626" name="Oval 39"/>
                <p:cNvSpPr>
                  <a:spLocks noChangeArrowheads="1"/>
                </p:cNvSpPr>
                <p:nvPr/>
              </p:nvSpPr>
              <p:spPr bwMode="auto">
                <a:xfrm>
                  <a:off x="281" y="2016"/>
                  <a:ext cx="624" cy="343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7" name="Rectangle 40"/>
                <p:cNvSpPr>
                  <a:spLocks noChangeArrowheads="1"/>
                </p:cNvSpPr>
                <p:nvPr/>
              </p:nvSpPr>
              <p:spPr bwMode="auto">
                <a:xfrm>
                  <a:off x="240" y="2081"/>
                  <a:ext cx="70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1600" b="1">
                      <a:solidFill>
                        <a:srgbClr val="000005"/>
                      </a:solidFill>
                    </a:rPr>
                    <a:t>repressor</a:t>
                  </a:r>
                  <a:endParaRPr lang="en-US" sz="3000" b="1">
                    <a:solidFill>
                      <a:srgbClr val="0F116A"/>
                    </a:solidFill>
                  </a:endParaRPr>
                </a:p>
              </p:txBody>
            </p:sp>
          </p:grpSp>
        </p:grpSp>
        <p:sp>
          <p:nvSpPr>
            <p:cNvPr id="23623" name="Text Box 41"/>
            <p:cNvSpPr txBox="1">
              <a:spLocks noChangeArrowheads="1"/>
            </p:cNvSpPr>
            <p:nvPr/>
          </p:nvSpPr>
          <p:spPr bwMode="auto">
            <a:xfrm>
              <a:off x="3564" y="3484"/>
              <a:ext cx="196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lactose – repressor protein</a:t>
              </a:r>
            </a:p>
            <a:p>
              <a:r>
                <a:rPr lang="en-US" b="1">
                  <a:solidFill>
                    <a:srgbClr val="0F116A"/>
                  </a:solidFill>
                </a:rPr>
                <a:t>complex</a:t>
              </a:r>
            </a:p>
          </p:txBody>
        </p:sp>
      </p:grpSp>
      <p:grpSp>
        <p:nvGrpSpPr>
          <p:cNvPr id="23570" name="Group 42"/>
          <p:cNvGrpSpPr>
            <a:grpSpLocks/>
          </p:cNvGrpSpPr>
          <p:nvPr/>
        </p:nvGrpSpPr>
        <p:grpSpPr bwMode="auto">
          <a:xfrm>
            <a:off x="4953000" y="5597525"/>
            <a:ext cx="1676400" cy="381000"/>
            <a:chOff x="3120" y="3133"/>
            <a:chExt cx="1056" cy="240"/>
          </a:xfrm>
        </p:grpSpPr>
        <p:sp>
          <p:nvSpPr>
            <p:cNvPr id="23620" name="Text Box 43"/>
            <p:cNvSpPr txBox="1">
              <a:spLocks noChangeArrowheads="1"/>
            </p:cNvSpPr>
            <p:nvPr/>
          </p:nvSpPr>
          <p:spPr bwMode="auto">
            <a:xfrm>
              <a:off x="3564" y="3137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lactose</a:t>
              </a:r>
              <a:endParaRPr lang="en-US" sz="3600"/>
            </a:p>
          </p:txBody>
        </p:sp>
        <p:sp>
          <p:nvSpPr>
            <p:cNvPr id="23621" name="AutoShape 44"/>
            <p:cNvSpPr>
              <a:spLocks noChangeArrowheads="1"/>
            </p:cNvSpPr>
            <p:nvPr/>
          </p:nvSpPr>
          <p:spPr bwMode="auto">
            <a:xfrm>
              <a:off x="3120" y="3133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7229" name="AutoShape 45"/>
          <p:cNvSpPr>
            <a:spLocks noChangeArrowheads="1"/>
          </p:cNvSpPr>
          <p:nvPr/>
        </p:nvSpPr>
        <p:spPr bwMode="auto">
          <a:xfrm>
            <a:off x="1066800" y="3287713"/>
            <a:ext cx="457200" cy="381000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i="1">
                <a:solidFill>
                  <a:srgbClr val="CC0000"/>
                </a:solidFill>
              </a:rPr>
              <a:t>lac</a:t>
            </a:r>
          </a:p>
        </p:txBody>
      </p:sp>
      <p:grpSp>
        <p:nvGrpSpPr>
          <p:cNvPr id="477230" name="Group 46"/>
          <p:cNvGrpSpPr>
            <a:grpSpLocks/>
          </p:cNvGrpSpPr>
          <p:nvPr/>
        </p:nvGrpSpPr>
        <p:grpSpPr bwMode="auto">
          <a:xfrm>
            <a:off x="1412875" y="3200400"/>
            <a:ext cx="1122363" cy="544513"/>
            <a:chOff x="240" y="2016"/>
            <a:chExt cx="707" cy="343"/>
          </a:xfrm>
        </p:grpSpPr>
        <p:sp>
          <p:nvSpPr>
            <p:cNvPr id="23618" name="Oval 47"/>
            <p:cNvSpPr>
              <a:spLocks noChangeArrowheads="1"/>
            </p:cNvSpPr>
            <p:nvPr/>
          </p:nvSpPr>
          <p:spPr bwMode="auto">
            <a:xfrm>
              <a:off x="281" y="2016"/>
              <a:ext cx="624" cy="3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9" name="Rectangle 48"/>
            <p:cNvSpPr>
              <a:spLocks noChangeArrowheads="1"/>
            </p:cNvSpPr>
            <p:nvPr/>
          </p:nvSpPr>
          <p:spPr bwMode="auto">
            <a:xfrm>
              <a:off x="240" y="2081"/>
              <a:ext cx="7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b="1">
                  <a:solidFill>
                    <a:srgbClr val="000005"/>
                  </a:solidFill>
                </a:rPr>
                <a:t>repressor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23573" name="Rectangle 49"/>
          <p:cNvSpPr>
            <a:spLocks noChangeArrowheads="1"/>
          </p:cNvSpPr>
          <p:nvPr/>
        </p:nvSpPr>
        <p:spPr bwMode="auto">
          <a:xfrm>
            <a:off x="30924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gene</a:t>
            </a:r>
            <a:r>
              <a:rPr lang="en-US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574" name="Rectangle 50"/>
          <p:cNvSpPr>
            <a:spLocks noChangeArrowheads="1"/>
          </p:cNvSpPr>
          <p:nvPr/>
        </p:nvSpPr>
        <p:spPr bwMode="auto">
          <a:xfrm>
            <a:off x="43307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gene</a:t>
            </a:r>
            <a:r>
              <a:rPr lang="en-US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575" name="Rectangle 51"/>
          <p:cNvSpPr>
            <a:spLocks noChangeArrowheads="1"/>
          </p:cNvSpPr>
          <p:nvPr/>
        </p:nvSpPr>
        <p:spPr bwMode="auto">
          <a:xfrm>
            <a:off x="556895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gene</a:t>
            </a:r>
            <a:r>
              <a:rPr lang="en-US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576" name="Rectangle 52"/>
          <p:cNvSpPr>
            <a:spLocks noChangeArrowheads="1"/>
          </p:cNvSpPr>
          <p:nvPr/>
        </p:nvSpPr>
        <p:spPr bwMode="auto">
          <a:xfrm>
            <a:off x="6807200" y="3290888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b="1" i="1">
                <a:solidFill>
                  <a:schemeClr val="bg1"/>
                </a:solidFill>
              </a:rPr>
              <a:t>gene</a:t>
            </a:r>
            <a:r>
              <a:rPr lang="en-US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577" name="Line 53"/>
          <p:cNvSpPr>
            <a:spLocks noChangeShapeType="1"/>
          </p:cNvSpPr>
          <p:nvPr/>
        </p:nvSpPr>
        <p:spPr bwMode="auto">
          <a:xfrm>
            <a:off x="41338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8" name="Line 54"/>
          <p:cNvSpPr>
            <a:spLocks noChangeShapeType="1"/>
          </p:cNvSpPr>
          <p:nvPr/>
        </p:nvSpPr>
        <p:spPr bwMode="auto">
          <a:xfrm>
            <a:off x="53721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9" name="Line 55"/>
          <p:cNvSpPr>
            <a:spLocks noChangeShapeType="1"/>
          </p:cNvSpPr>
          <p:nvPr/>
        </p:nvSpPr>
        <p:spPr bwMode="auto">
          <a:xfrm>
            <a:off x="661035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0" name="Line 56"/>
          <p:cNvSpPr>
            <a:spLocks noChangeShapeType="1"/>
          </p:cNvSpPr>
          <p:nvPr/>
        </p:nvSpPr>
        <p:spPr bwMode="auto">
          <a:xfrm>
            <a:off x="2895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1" name="Line 57"/>
          <p:cNvSpPr>
            <a:spLocks noChangeShapeType="1"/>
          </p:cNvSpPr>
          <p:nvPr/>
        </p:nvSpPr>
        <p:spPr bwMode="auto">
          <a:xfrm>
            <a:off x="7848600" y="32766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624388" y="1371600"/>
            <a:ext cx="4503737" cy="1905000"/>
          </a:xfrm>
          <a:noFill/>
        </p:spPr>
        <p:txBody>
          <a:bodyPr/>
          <a:lstStyle/>
          <a:p>
            <a:pPr marL="0" indent="0">
              <a:buFont typeface="Zapf Dingbats"/>
              <a:buNone/>
            </a:pPr>
            <a:r>
              <a:rPr lang="en-US" sz="2400" u="sng">
                <a:solidFill>
                  <a:srgbClr val="CC0000"/>
                </a:solidFill>
              </a:rPr>
              <a:t>Digestive pathway model</a:t>
            </a:r>
            <a:r>
              <a:rPr lang="en-US" sz="2000"/>
              <a:t> </a:t>
            </a:r>
          </a:p>
          <a:p>
            <a:pPr marL="0" indent="0">
              <a:buFont typeface="Zapf Dingbats"/>
              <a:buNone/>
            </a:pPr>
            <a:r>
              <a:rPr lang="en-US" sz="2000"/>
              <a:t>When lactose is present, binds to </a:t>
            </a:r>
            <a:br>
              <a:rPr lang="en-US" sz="2000"/>
            </a:br>
            <a:r>
              <a:rPr lang="en-US" sz="2000" i="1" u="sng">
                <a:solidFill>
                  <a:srgbClr val="CC0000"/>
                </a:solidFill>
              </a:rPr>
              <a:t>lac</a:t>
            </a:r>
            <a:r>
              <a:rPr lang="en-US" sz="2000" u="sng">
                <a:solidFill>
                  <a:srgbClr val="CC0000"/>
                </a:solidFill>
              </a:rPr>
              <a:t> repressor protein</a:t>
            </a:r>
            <a:r>
              <a:rPr lang="en-US" sz="2000"/>
              <a:t> &amp; triggers repressor to </a:t>
            </a:r>
            <a:r>
              <a:rPr lang="en-US" sz="2000" u="sng"/>
              <a:t>release</a:t>
            </a:r>
            <a:r>
              <a:rPr lang="en-US" sz="2000"/>
              <a:t> DNA</a:t>
            </a:r>
          </a:p>
          <a:p>
            <a:pPr marL="463550" lvl="1" indent="-238125"/>
            <a:r>
              <a:rPr lang="en-US" sz="1800"/>
              <a:t>induces transcription</a:t>
            </a:r>
          </a:p>
        </p:txBody>
      </p:sp>
      <p:grpSp>
        <p:nvGrpSpPr>
          <p:cNvPr id="477247" name="Group 63"/>
          <p:cNvGrpSpPr>
            <a:grpSpLocks/>
          </p:cNvGrpSpPr>
          <p:nvPr/>
        </p:nvGrpSpPr>
        <p:grpSpPr bwMode="auto">
          <a:xfrm>
            <a:off x="3276600" y="3657600"/>
            <a:ext cx="4191000" cy="519113"/>
            <a:chOff x="2064" y="2304"/>
            <a:chExt cx="2640" cy="327"/>
          </a:xfrm>
        </p:grpSpPr>
        <p:sp>
          <p:nvSpPr>
            <p:cNvPr id="23610" name="Rectangle 64"/>
            <p:cNvSpPr>
              <a:spLocks noChangeArrowheads="1"/>
            </p:cNvSpPr>
            <p:nvPr/>
          </p:nvSpPr>
          <p:spPr bwMode="auto">
            <a:xfrm>
              <a:off x="211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1</a:t>
              </a:r>
            </a:p>
          </p:txBody>
        </p:sp>
        <p:sp>
          <p:nvSpPr>
            <p:cNvPr id="23611" name="Rectangle 65"/>
            <p:cNvSpPr>
              <a:spLocks noChangeArrowheads="1"/>
            </p:cNvSpPr>
            <p:nvPr/>
          </p:nvSpPr>
          <p:spPr bwMode="auto">
            <a:xfrm>
              <a:off x="289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2</a:t>
              </a:r>
            </a:p>
          </p:txBody>
        </p:sp>
        <p:sp>
          <p:nvSpPr>
            <p:cNvPr id="23612" name="Rectangle 66"/>
            <p:cNvSpPr>
              <a:spLocks noChangeArrowheads="1"/>
            </p:cNvSpPr>
            <p:nvPr/>
          </p:nvSpPr>
          <p:spPr bwMode="auto">
            <a:xfrm>
              <a:off x="367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3</a:t>
              </a:r>
            </a:p>
          </p:txBody>
        </p:sp>
        <p:sp>
          <p:nvSpPr>
            <p:cNvPr id="23613" name="Rectangle 67"/>
            <p:cNvSpPr>
              <a:spLocks noChangeArrowheads="1"/>
            </p:cNvSpPr>
            <p:nvPr/>
          </p:nvSpPr>
          <p:spPr bwMode="auto">
            <a:xfrm>
              <a:off x="4456" y="240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660000"/>
                  </a:solidFill>
                </a:rPr>
                <a:t>4</a:t>
              </a:r>
            </a:p>
          </p:txBody>
        </p:sp>
        <p:sp>
          <p:nvSpPr>
            <p:cNvPr id="23614" name="AutoShape 68"/>
            <p:cNvSpPr>
              <a:spLocks noChangeArrowheads="1"/>
            </p:cNvSpPr>
            <p:nvPr/>
          </p:nvSpPr>
          <p:spPr bwMode="auto">
            <a:xfrm rot="5400000">
              <a:off x="2136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5" name="AutoShape 69"/>
            <p:cNvSpPr>
              <a:spLocks noChangeArrowheads="1"/>
            </p:cNvSpPr>
            <p:nvPr/>
          </p:nvSpPr>
          <p:spPr bwMode="auto">
            <a:xfrm rot="5400000">
              <a:off x="295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6" name="AutoShape 70"/>
            <p:cNvSpPr>
              <a:spLocks noChangeArrowheads="1"/>
            </p:cNvSpPr>
            <p:nvPr/>
          </p:nvSpPr>
          <p:spPr bwMode="auto">
            <a:xfrm rot="5400000">
              <a:off x="3672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7" name="AutoShape 71"/>
            <p:cNvSpPr>
              <a:spLocks noChangeArrowheads="1"/>
            </p:cNvSpPr>
            <p:nvPr/>
          </p:nvSpPr>
          <p:spPr bwMode="auto">
            <a:xfrm rot="5400000">
              <a:off x="4488" y="2232"/>
              <a:ext cx="144" cy="288"/>
            </a:xfrm>
            <a:custGeom>
              <a:avLst/>
              <a:gdLst>
                <a:gd name="T0" fmla="*/ 108 w 21600"/>
                <a:gd name="T1" fmla="*/ 0 h 21600"/>
                <a:gd name="T2" fmla="*/ 0 w 21600"/>
                <a:gd name="T3" fmla="*/ 144 h 21600"/>
                <a:gd name="T4" fmla="*/ 108 w 21600"/>
                <a:gd name="T5" fmla="*/ 288 h 21600"/>
                <a:gd name="T6" fmla="*/ 144 w 21600"/>
                <a:gd name="T7" fmla="*/ 14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450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7256" name="Group 72"/>
          <p:cNvGrpSpPr>
            <a:grpSpLocks/>
          </p:cNvGrpSpPr>
          <p:nvPr/>
        </p:nvGrpSpPr>
        <p:grpSpPr bwMode="auto">
          <a:xfrm>
            <a:off x="3157538" y="1301750"/>
            <a:ext cx="1543050" cy="1673225"/>
            <a:chOff x="1984" y="820"/>
            <a:chExt cx="972" cy="1054"/>
          </a:xfrm>
        </p:grpSpPr>
        <p:grpSp>
          <p:nvGrpSpPr>
            <p:cNvPr id="23589" name="Group 73"/>
            <p:cNvGrpSpPr>
              <a:grpSpLocks/>
            </p:cNvGrpSpPr>
            <p:nvPr/>
          </p:nvGrpSpPr>
          <p:grpSpPr bwMode="auto">
            <a:xfrm>
              <a:off x="2280" y="820"/>
              <a:ext cx="249" cy="192"/>
              <a:chOff x="4174" y="3412"/>
              <a:chExt cx="249" cy="192"/>
            </a:xfrm>
          </p:grpSpPr>
          <p:sp>
            <p:nvSpPr>
              <p:cNvPr id="23608" name="AutoShape 74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9" name="Rectangle 75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  <p:grpSp>
          <p:nvGrpSpPr>
            <p:cNvPr id="23590" name="Group 76"/>
            <p:cNvGrpSpPr>
              <a:grpSpLocks/>
            </p:cNvGrpSpPr>
            <p:nvPr/>
          </p:nvGrpSpPr>
          <p:grpSpPr bwMode="auto">
            <a:xfrm>
              <a:off x="2625" y="820"/>
              <a:ext cx="249" cy="192"/>
              <a:chOff x="4174" y="3412"/>
              <a:chExt cx="249" cy="192"/>
            </a:xfrm>
          </p:grpSpPr>
          <p:sp>
            <p:nvSpPr>
              <p:cNvPr id="23606" name="AutoShape 77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7" name="Rectangle 78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  <p:grpSp>
          <p:nvGrpSpPr>
            <p:cNvPr id="23591" name="Group 79"/>
            <p:cNvGrpSpPr>
              <a:grpSpLocks/>
            </p:cNvGrpSpPr>
            <p:nvPr/>
          </p:nvGrpSpPr>
          <p:grpSpPr bwMode="auto">
            <a:xfrm>
              <a:off x="2707" y="1103"/>
              <a:ext cx="249" cy="192"/>
              <a:chOff x="4174" y="3412"/>
              <a:chExt cx="249" cy="192"/>
            </a:xfrm>
          </p:grpSpPr>
          <p:sp>
            <p:nvSpPr>
              <p:cNvPr id="23604" name="AutoShape 80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5" name="Rectangle 81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  <p:grpSp>
          <p:nvGrpSpPr>
            <p:cNvPr id="23592" name="Group 82"/>
            <p:cNvGrpSpPr>
              <a:grpSpLocks/>
            </p:cNvGrpSpPr>
            <p:nvPr/>
          </p:nvGrpSpPr>
          <p:grpSpPr bwMode="auto">
            <a:xfrm>
              <a:off x="2381" y="1122"/>
              <a:ext cx="249" cy="192"/>
              <a:chOff x="4174" y="3412"/>
              <a:chExt cx="249" cy="192"/>
            </a:xfrm>
          </p:grpSpPr>
          <p:sp>
            <p:nvSpPr>
              <p:cNvPr id="23602" name="AutoShape 83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3" name="Rectangle 84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  <p:grpSp>
          <p:nvGrpSpPr>
            <p:cNvPr id="23593" name="Group 85"/>
            <p:cNvGrpSpPr>
              <a:grpSpLocks/>
            </p:cNvGrpSpPr>
            <p:nvPr/>
          </p:nvGrpSpPr>
          <p:grpSpPr bwMode="auto">
            <a:xfrm>
              <a:off x="2597" y="1385"/>
              <a:ext cx="249" cy="192"/>
              <a:chOff x="4174" y="3412"/>
              <a:chExt cx="249" cy="192"/>
            </a:xfrm>
          </p:grpSpPr>
          <p:sp>
            <p:nvSpPr>
              <p:cNvPr id="23600" name="AutoShape 86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Rectangle 87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  <p:grpSp>
          <p:nvGrpSpPr>
            <p:cNvPr id="23594" name="Group 88"/>
            <p:cNvGrpSpPr>
              <a:grpSpLocks/>
            </p:cNvGrpSpPr>
            <p:nvPr/>
          </p:nvGrpSpPr>
          <p:grpSpPr bwMode="auto">
            <a:xfrm>
              <a:off x="2281" y="1524"/>
              <a:ext cx="249" cy="192"/>
              <a:chOff x="4174" y="3412"/>
              <a:chExt cx="249" cy="192"/>
            </a:xfrm>
          </p:grpSpPr>
          <p:sp>
            <p:nvSpPr>
              <p:cNvPr id="23598" name="AutoShape 89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9" name="Rectangle 90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  <p:grpSp>
          <p:nvGrpSpPr>
            <p:cNvPr id="23595" name="Group 91"/>
            <p:cNvGrpSpPr>
              <a:grpSpLocks/>
            </p:cNvGrpSpPr>
            <p:nvPr/>
          </p:nvGrpSpPr>
          <p:grpSpPr bwMode="auto">
            <a:xfrm>
              <a:off x="1984" y="1682"/>
              <a:ext cx="249" cy="192"/>
              <a:chOff x="4174" y="3412"/>
              <a:chExt cx="249" cy="192"/>
            </a:xfrm>
          </p:grpSpPr>
          <p:sp>
            <p:nvSpPr>
              <p:cNvPr id="23596" name="AutoShape 92"/>
              <p:cNvSpPr>
                <a:spLocks noChangeArrowheads="1"/>
              </p:cNvSpPr>
              <p:nvPr/>
            </p:nvSpPr>
            <p:spPr bwMode="auto">
              <a:xfrm>
                <a:off x="4181" y="3412"/>
                <a:ext cx="240" cy="192"/>
              </a:xfrm>
              <a:prstGeom prst="hexagon">
                <a:avLst>
                  <a:gd name="adj" fmla="val 31250"/>
                  <a:gd name="vf" fmla="val 115470"/>
                </a:avLst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7" name="Rectangle 93"/>
              <p:cNvSpPr>
                <a:spLocks noChangeArrowheads="1"/>
              </p:cNvSpPr>
              <p:nvPr/>
            </p:nvSpPr>
            <p:spPr bwMode="auto">
              <a:xfrm>
                <a:off x="4174" y="3425"/>
                <a:ext cx="249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r>
                  <a:rPr lang="en-US" sz="1200" b="1" i="1">
                    <a:solidFill>
                      <a:srgbClr val="CC0000"/>
                    </a:solidFill>
                  </a:rPr>
                  <a:t>lac</a:t>
                </a:r>
              </a:p>
            </p:txBody>
          </p:sp>
        </p:grpSp>
      </p:grpSp>
      <p:sp>
        <p:nvSpPr>
          <p:cNvPr id="477278" name="AutoShape 94"/>
          <p:cNvSpPr>
            <a:spLocks noChangeArrowheads="1"/>
          </p:cNvSpPr>
          <p:nvPr/>
        </p:nvSpPr>
        <p:spPr bwMode="auto">
          <a:xfrm>
            <a:off x="171450" y="5786438"/>
            <a:ext cx="3338513" cy="10048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conformational change in repressor protein makes it</a:t>
            </a:r>
          </a:p>
          <a:p>
            <a:r>
              <a:rPr lang="en-US" b="1">
                <a:solidFill>
                  <a:srgbClr val="0F116A"/>
                </a:solidFill>
              </a:rPr>
              <a:t>INACTIVE!</a:t>
            </a:r>
          </a:p>
        </p:txBody>
      </p:sp>
      <p:sp>
        <p:nvSpPr>
          <p:cNvPr id="23586" name="Rectangle 95"/>
          <p:cNvSpPr>
            <a:spLocks noChangeArrowheads="1"/>
          </p:cNvSpPr>
          <p:nvPr/>
        </p:nvSpPr>
        <p:spPr bwMode="auto">
          <a:xfrm>
            <a:off x="4983163" y="5670550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b="1" i="1">
                <a:solidFill>
                  <a:srgbClr val="CC0000"/>
                </a:solidFill>
              </a:rPr>
              <a:t>lac</a:t>
            </a:r>
          </a:p>
        </p:txBody>
      </p:sp>
      <p:sp>
        <p:nvSpPr>
          <p:cNvPr id="23587" name="Rectangle 96"/>
          <p:cNvSpPr>
            <a:spLocks noChangeArrowheads="1"/>
          </p:cNvSpPr>
          <p:nvPr/>
        </p:nvSpPr>
        <p:spPr bwMode="auto">
          <a:xfrm>
            <a:off x="4132263" y="6340475"/>
            <a:ext cx="395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b="1" i="1">
                <a:solidFill>
                  <a:srgbClr val="CC0000"/>
                </a:solidFill>
              </a:rPr>
              <a:t>lac</a:t>
            </a:r>
          </a:p>
        </p:txBody>
      </p:sp>
      <p:sp>
        <p:nvSpPr>
          <p:cNvPr id="23588" name="Rectangle 1"/>
          <p:cNvSpPr>
            <a:spLocks noChangeArrowheads="1"/>
          </p:cNvSpPr>
          <p:nvPr/>
        </p:nvSpPr>
        <p:spPr bwMode="auto">
          <a:xfrm>
            <a:off x="6689725" y="-3175"/>
            <a:ext cx="2378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Slide from Kim Foglia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7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77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7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7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7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7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77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77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7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7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7" presetClass="exit" presetSubtype="2" repeatCount="indefinite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477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477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7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477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 animBg="1" autoUpdateAnimBg="0"/>
      <p:bldP spid="477187" grpId="0"/>
      <p:bldP spid="477229" grpId="0" animBg="1"/>
      <p:bldP spid="477229" grpId="1" animBg="1"/>
      <p:bldP spid="477278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Lactose operon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b="6165"/>
          <a:stretch>
            <a:fillRect/>
          </a:stretch>
        </p:blipFill>
        <p:spPr bwMode="auto">
          <a:xfrm>
            <a:off x="381000" y="2192338"/>
            <a:ext cx="87630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7012" name="Rectangle 4"/>
          <p:cNvSpPr>
            <a:spLocks noChangeArrowheads="1"/>
          </p:cNvSpPr>
          <p:nvPr/>
        </p:nvSpPr>
        <p:spPr bwMode="auto">
          <a:xfrm>
            <a:off x="914400" y="1284288"/>
            <a:ext cx="75438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tabLst>
                <a:tab pos="463550" algn="l"/>
              </a:tabLst>
            </a:pPr>
            <a:r>
              <a:rPr lang="en-US" sz="2600" b="1">
                <a:solidFill>
                  <a:srgbClr val="0F116A"/>
                </a:solidFill>
              </a:rPr>
              <a:t>What happens when lactose is present?</a:t>
            </a:r>
          </a:p>
          <a:p>
            <a:pPr>
              <a:lnSpc>
                <a:spcPct val="110000"/>
              </a:lnSpc>
              <a:tabLst>
                <a:tab pos="463550" algn="l"/>
              </a:tabLst>
            </a:pPr>
            <a:r>
              <a:rPr lang="en-US" sz="2600" b="1" i="1">
                <a:solidFill>
                  <a:srgbClr val="CC0000"/>
                </a:solidFill>
              </a:rPr>
              <a:t>Need to make lactose-digesting enzymes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427013" name="AutoShape 5"/>
          <p:cNvSpPr>
            <a:spLocks noChangeArrowheads="1"/>
          </p:cNvSpPr>
          <p:nvPr/>
        </p:nvSpPr>
        <p:spPr bwMode="auto">
          <a:xfrm>
            <a:off x="1108075" y="6030913"/>
            <a:ext cx="6919913" cy="46513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200" b="1">
                <a:solidFill>
                  <a:srgbClr val="0F116A"/>
                </a:solidFill>
              </a:rPr>
              <a:t>Lactose is allosteric regulator of repressor protein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build="p" autoUpdateAnimBg="0"/>
      <p:bldP spid="427013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65113"/>
            <a:ext cx="8229600" cy="1381125"/>
          </a:xfrm>
          <a:solidFill>
            <a:srgbClr val="008000">
              <a:alpha val="50195"/>
            </a:srgbClr>
          </a:solidFill>
        </p:spPr>
        <p:txBody>
          <a:bodyPr tIns="182880" bIns="182880"/>
          <a:lstStyle/>
          <a:p>
            <a:pPr eaLnBrk="1" hangingPunct="1"/>
            <a:r>
              <a:rPr lang="en-US"/>
              <a:t>Reasons for Each Transformation Step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81200"/>
            <a:ext cx="4953000" cy="4876800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"/>
            </a:pPr>
            <a:r>
              <a:rPr lang="en-US" sz="4000" i="1"/>
              <a:t> CaCl</a:t>
            </a:r>
            <a:r>
              <a:rPr lang="en-US" sz="3600" i="1" baseline="-25000"/>
              <a:t>2</a:t>
            </a:r>
            <a:r>
              <a:rPr lang="en-US" sz="3600" i="1"/>
              <a:t> treatment</a:t>
            </a:r>
          </a:p>
          <a:p>
            <a:pPr eaLnBrk="1" hangingPunct="1">
              <a:buFont typeface="Wingdings" pitchFamily="2" charset="2"/>
              <a:buNone/>
            </a:pPr>
            <a:endParaRPr lang="en-US" i="1"/>
          </a:p>
          <a:p>
            <a:pPr eaLnBrk="1" hangingPunct="1">
              <a:buFont typeface="Wingdings" pitchFamily="2" charset="2"/>
              <a:buNone/>
            </a:pPr>
            <a:r>
              <a:rPr lang="en-US"/>
              <a:t>  Positive charge of </a:t>
            </a:r>
            <a:r>
              <a:rPr lang="en-US">
                <a:solidFill>
                  <a:srgbClr val="FF0066"/>
                </a:solidFill>
              </a:rPr>
              <a:t>Ca</a:t>
            </a:r>
            <a:r>
              <a:rPr lang="en-US" b="1" baseline="30000">
                <a:solidFill>
                  <a:srgbClr val="FF0066"/>
                </a:solidFill>
              </a:rPr>
              <a:t>+2</a:t>
            </a:r>
            <a:r>
              <a:rPr lang="en-US"/>
              <a:t> ions neutralizes: </a:t>
            </a:r>
          </a:p>
          <a:p>
            <a:pPr lvl="1" eaLnBrk="1" hangingPunct="1">
              <a:buFontTx/>
              <a:buChar char="•"/>
            </a:pPr>
            <a:r>
              <a:rPr lang="en-US"/>
              <a:t>negative charge of DNA phosphates </a:t>
            </a:r>
          </a:p>
          <a:p>
            <a:pPr lvl="1" eaLnBrk="1" hangingPunct="1">
              <a:buFontTx/>
              <a:buChar char="•"/>
            </a:pPr>
            <a:r>
              <a:rPr lang="en-US"/>
              <a:t>negative charge of membrane phospholipids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>
            <a:off x="5562600" y="1812925"/>
            <a:ext cx="3057525" cy="5008563"/>
            <a:chOff x="3504" y="950"/>
            <a:chExt cx="1926" cy="3155"/>
          </a:xfrm>
        </p:grpSpPr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3504" y="1293"/>
              <a:ext cx="479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66"/>
                  </a:solidFill>
                  <a:latin typeface="Times New Roman" pitchFamily="18" charset="0"/>
                </a:rPr>
                <a:t>Ca</a:t>
              </a:r>
              <a:r>
                <a:rPr lang="en-US" sz="2000" b="1" baseline="30000">
                  <a:solidFill>
                    <a:srgbClr val="FF0066"/>
                  </a:solidFill>
                  <a:latin typeface="Times New Roman" pitchFamily="18" charset="0"/>
                </a:rPr>
                <a:t>++</a:t>
              </a:r>
            </a:p>
          </p:txBody>
        </p:sp>
        <p:sp>
          <p:nvSpPr>
            <p:cNvPr id="27654" name="Text Box 6"/>
            <p:cNvSpPr txBox="1">
              <a:spLocks noChangeArrowheads="1"/>
            </p:cNvSpPr>
            <p:nvPr/>
          </p:nvSpPr>
          <p:spPr bwMode="auto">
            <a:xfrm>
              <a:off x="3772" y="950"/>
              <a:ext cx="43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0066"/>
                  </a:solidFill>
                  <a:latin typeface="Times New Roman" pitchFamily="18" charset="0"/>
                </a:rPr>
                <a:t>Ca</a:t>
              </a:r>
              <a:r>
                <a:rPr lang="en-US" sz="2000" b="1" baseline="30000">
                  <a:solidFill>
                    <a:srgbClr val="FF0066"/>
                  </a:solidFill>
                  <a:latin typeface="Times New Roman" pitchFamily="18" charset="0"/>
                </a:rPr>
                <a:t>++</a:t>
              </a:r>
            </a:p>
          </p:txBody>
        </p:sp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4583" y="1726"/>
              <a:ext cx="199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7656" name="AutoShape 8"/>
            <p:cNvSpPr>
              <a:spLocks noChangeArrowheads="1"/>
            </p:cNvSpPr>
            <p:nvPr/>
          </p:nvSpPr>
          <p:spPr bwMode="auto">
            <a:xfrm rot="-5400000">
              <a:off x="4871" y="1339"/>
              <a:ext cx="390" cy="368"/>
            </a:xfrm>
            <a:prstGeom prst="hexagon">
              <a:avLst>
                <a:gd name="adj" fmla="val 26495"/>
                <a:gd name="vf" fmla="val 115470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4242" y="1791"/>
              <a:ext cx="355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CH</a:t>
              </a:r>
              <a:r>
                <a:rPr lang="en-US" sz="1600" baseline="-25000">
                  <a:latin typeface="Times New Roman" pitchFamily="18" charset="0"/>
                </a:rPr>
                <a:t>2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4241" y="1572"/>
              <a:ext cx="199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4259" y="1336"/>
              <a:ext cx="199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7660" name="Line 12"/>
            <p:cNvSpPr>
              <a:spLocks noChangeShapeType="1"/>
            </p:cNvSpPr>
            <p:nvPr/>
          </p:nvSpPr>
          <p:spPr bwMode="auto">
            <a:xfrm flipH="1" flipV="1">
              <a:off x="4229" y="1432"/>
              <a:ext cx="58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 flipV="1">
              <a:off x="4351" y="1310"/>
              <a:ext cx="0" cy="6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4451" y="1345"/>
              <a:ext cx="199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7663" name="Text Box 15"/>
            <p:cNvSpPr txBox="1">
              <a:spLocks noChangeArrowheads="1"/>
            </p:cNvSpPr>
            <p:nvPr/>
          </p:nvSpPr>
          <p:spPr bwMode="auto">
            <a:xfrm>
              <a:off x="4249" y="1128"/>
              <a:ext cx="199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7664" name="Text Box 16"/>
            <p:cNvSpPr txBox="1">
              <a:spLocks noChangeArrowheads="1"/>
            </p:cNvSpPr>
            <p:nvPr/>
          </p:nvSpPr>
          <p:spPr bwMode="auto">
            <a:xfrm>
              <a:off x="4057" y="1333"/>
              <a:ext cx="199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 flipH="1">
              <a:off x="4227" y="1209"/>
              <a:ext cx="6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 flipV="1">
              <a:off x="4342" y="1959"/>
              <a:ext cx="0" cy="22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 flipH="1" flipV="1">
              <a:off x="4345" y="1742"/>
              <a:ext cx="0" cy="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 flipH="1" flipV="1">
              <a:off x="4342" y="1512"/>
              <a:ext cx="0" cy="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H="1" flipV="1">
              <a:off x="4405" y="1423"/>
              <a:ext cx="58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 flipH="1" flipV="1">
              <a:off x="4405" y="1450"/>
              <a:ext cx="58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 flipH="1">
              <a:off x="4026" y="1424"/>
              <a:ext cx="6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AutoShape 24"/>
            <p:cNvSpPr>
              <a:spLocks noChangeArrowheads="1"/>
            </p:cNvSpPr>
            <p:nvPr/>
          </p:nvSpPr>
          <p:spPr bwMode="auto">
            <a:xfrm>
              <a:off x="4349" y="1877"/>
              <a:ext cx="713" cy="532"/>
            </a:xfrm>
            <a:prstGeom prst="pentagon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3" name="Line 25"/>
            <p:cNvSpPr>
              <a:spLocks noChangeShapeType="1"/>
            </p:cNvSpPr>
            <p:nvPr/>
          </p:nvSpPr>
          <p:spPr bwMode="auto">
            <a:xfrm flipV="1">
              <a:off x="4488" y="2296"/>
              <a:ext cx="0" cy="22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Line 26"/>
            <p:cNvSpPr>
              <a:spLocks noChangeShapeType="1"/>
            </p:cNvSpPr>
            <p:nvPr/>
          </p:nvSpPr>
          <p:spPr bwMode="auto">
            <a:xfrm flipV="1">
              <a:off x="5064" y="1728"/>
              <a:ext cx="0" cy="48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Text Box 27"/>
            <p:cNvSpPr txBox="1">
              <a:spLocks noChangeArrowheads="1"/>
            </p:cNvSpPr>
            <p:nvPr/>
          </p:nvSpPr>
          <p:spPr bwMode="auto">
            <a:xfrm>
              <a:off x="4864" y="1398"/>
              <a:ext cx="421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CCFF33"/>
                  </a:solidFill>
                </a:rPr>
                <a:t>Base</a:t>
              </a:r>
            </a:p>
          </p:txBody>
        </p:sp>
        <p:sp>
          <p:nvSpPr>
            <p:cNvPr id="27676" name="Text Box 28"/>
            <p:cNvSpPr txBox="1">
              <a:spLocks noChangeArrowheads="1"/>
            </p:cNvSpPr>
            <p:nvPr/>
          </p:nvSpPr>
          <p:spPr bwMode="auto">
            <a:xfrm>
              <a:off x="4413" y="3151"/>
              <a:ext cx="355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CH</a:t>
              </a:r>
              <a:r>
                <a:rPr lang="en-US" sz="1600" baseline="-25000">
                  <a:latin typeface="Times New Roman" pitchFamily="18" charset="0"/>
                </a:rPr>
                <a:t>2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7677" name="Text Box 29"/>
            <p:cNvSpPr txBox="1">
              <a:spLocks noChangeArrowheads="1"/>
            </p:cNvSpPr>
            <p:nvPr/>
          </p:nvSpPr>
          <p:spPr bwMode="auto">
            <a:xfrm>
              <a:off x="4385" y="2932"/>
              <a:ext cx="199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7678" name="Text Box 30"/>
            <p:cNvSpPr txBox="1">
              <a:spLocks noChangeArrowheads="1"/>
            </p:cNvSpPr>
            <p:nvPr/>
          </p:nvSpPr>
          <p:spPr bwMode="auto">
            <a:xfrm>
              <a:off x="4394" y="2704"/>
              <a:ext cx="199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P</a:t>
              </a:r>
            </a:p>
          </p:txBody>
        </p:sp>
        <p:sp>
          <p:nvSpPr>
            <p:cNvPr id="27679" name="Line 31"/>
            <p:cNvSpPr>
              <a:spLocks noChangeShapeType="1"/>
            </p:cNvSpPr>
            <p:nvPr/>
          </p:nvSpPr>
          <p:spPr bwMode="auto">
            <a:xfrm flipH="1" flipV="1">
              <a:off x="4372" y="2800"/>
              <a:ext cx="58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32"/>
            <p:cNvSpPr>
              <a:spLocks noChangeShapeType="1"/>
            </p:cNvSpPr>
            <p:nvPr/>
          </p:nvSpPr>
          <p:spPr bwMode="auto">
            <a:xfrm flipV="1">
              <a:off x="4477" y="2678"/>
              <a:ext cx="0" cy="64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Text Box 33"/>
            <p:cNvSpPr txBox="1">
              <a:spLocks noChangeArrowheads="1"/>
            </p:cNvSpPr>
            <p:nvPr/>
          </p:nvSpPr>
          <p:spPr bwMode="auto">
            <a:xfrm>
              <a:off x="4393" y="2496"/>
              <a:ext cx="199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7682" name="Text Box 34"/>
            <p:cNvSpPr txBox="1">
              <a:spLocks noChangeArrowheads="1"/>
            </p:cNvSpPr>
            <p:nvPr/>
          </p:nvSpPr>
          <p:spPr bwMode="auto">
            <a:xfrm>
              <a:off x="4200" y="2693"/>
              <a:ext cx="199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 flipV="1">
              <a:off x="4477" y="3336"/>
              <a:ext cx="0" cy="22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Line 36"/>
            <p:cNvSpPr>
              <a:spLocks noChangeShapeType="1"/>
            </p:cNvSpPr>
            <p:nvPr/>
          </p:nvSpPr>
          <p:spPr bwMode="auto">
            <a:xfrm flipH="1" flipV="1">
              <a:off x="4480" y="3102"/>
              <a:ext cx="0" cy="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Line 37"/>
            <p:cNvSpPr>
              <a:spLocks noChangeShapeType="1"/>
            </p:cNvSpPr>
            <p:nvPr/>
          </p:nvSpPr>
          <p:spPr bwMode="auto">
            <a:xfrm flipH="1" flipV="1">
              <a:off x="4477" y="2880"/>
              <a:ext cx="0" cy="92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Line 38"/>
            <p:cNvSpPr>
              <a:spLocks noChangeShapeType="1"/>
            </p:cNvSpPr>
            <p:nvPr/>
          </p:nvSpPr>
          <p:spPr bwMode="auto">
            <a:xfrm flipH="1" flipV="1">
              <a:off x="4540" y="2791"/>
              <a:ext cx="58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Line 39"/>
            <p:cNvSpPr>
              <a:spLocks noChangeShapeType="1"/>
            </p:cNvSpPr>
            <p:nvPr/>
          </p:nvSpPr>
          <p:spPr bwMode="auto">
            <a:xfrm flipH="1" flipV="1">
              <a:off x="4540" y="2818"/>
              <a:ext cx="58" cy="1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Line 40"/>
            <p:cNvSpPr>
              <a:spLocks noChangeShapeType="1"/>
            </p:cNvSpPr>
            <p:nvPr/>
          </p:nvSpPr>
          <p:spPr bwMode="auto">
            <a:xfrm flipH="1">
              <a:off x="4161" y="2792"/>
              <a:ext cx="6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Text Box 41"/>
            <p:cNvSpPr txBox="1">
              <a:spLocks noChangeArrowheads="1"/>
            </p:cNvSpPr>
            <p:nvPr/>
          </p:nvSpPr>
          <p:spPr bwMode="auto">
            <a:xfrm>
              <a:off x="4720" y="3131"/>
              <a:ext cx="199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7690" name="AutoShape 42"/>
            <p:cNvSpPr>
              <a:spLocks noChangeArrowheads="1"/>
            </p:cNvSpPr>
            <p:nvPr/>
          </p:nvSpPr>
          <p:spPr bwMode="auto">
            <a:xfrm rot="-5400000">
              <a:off x="5016" y="2710"/>
              <a:ext cx="390" cy="368"/>
            </a:xfrm>
            <a:prstGeom prst="hexagon">
              <a:avLst>
                <a:gd name="adj" fmla="val 26495"/>
                <a:gd name="vf" fmla="val 115470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AutoShape 43"/>
            <p:cNvSpPr>
              <a:spLocks noChangeArrowheads="1"/>
            </p:cNvSpPr>
            <p:nvPr/>
          </p:nvSpPr>
          <p:spPr bwMode="auto">
            <a:xfrm>
              <a:off x="4485" y="3284"/>
              <a:ext cx="713" cy="532"/>
            </a:xfrm>
            <a:prstGeom prst="pentagon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Line 44"/>
            <p:cNvSpPr>
              <a:spLocks noChangeShapeType="1"/>
            </p:cNvSpPr>
            <p:nvPr/>
          </p:nvSpPr>
          <p:spPr bwMode="auto">
            <a:xfrm flipV="1">
              <a:off x="4632" y="3705"/>
              <a:ext cx="0" cy="22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Line 45"/>
            <p:cNvSpPr>
              <a:spLocks noChangeShapeType="1"/>
            </p:cNvSpPr>
            <p:nvPr/>
          </p:nvSpPr>
          <p:spPr bwMode="auto">
            <a:xfrm flipV="1">
              <a:off x="5209" y="3099"/>
              <a:ext cx="0" cy="483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Text Box 46"/>
            <p:cNvSpPr txBox="1">
              <a:spLocks noChangeArrowheads="1"/>
            </p:cNvSpPr>
            <p:nvPr/>
          </p:nvSpPr>
          <p:spPr bwMode="auto">
            <a:xfrm>
              <a:off x="5009" y="2769"/>
              <a:ext cx="421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CCFF33"/>
                  </a:solidFill>
                </a:rPr>
                <a:t>Base</a:t>
              </a:r>
            </a:p>
          </p:txBody>
        </p:sp>
        <p:sp>
          <p:nvSpPr>
            <p:cNvPr id="27695" name="Text Box 47"/>
            <p:cNvSpPr txBox="1">
              <a:spLocks noChangeArrowheads="1"/>
            </p:cNvSpPr>
            <p:nvPr/>
          </p:nvSpPr>
          <p:spPr bwMode="auto">
            <a:xfrm>
              <a:off x="4547" y="3893"/>
              <a:ext cx="487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OH</a:t>
              </a:r>
            </a:p>
          </p:txBody>
        </p:sp>
        <p:sp>
          <p:nvSpPr>
            <p:cNvPr id="27696" name="Text Box 48"/>
            <p:cNvSpPr txBox="1">
              <a:spLocks noChangeArrowheads="1"/>
            </p:cNvSpPr>
            <p:nvPr/>
          </p:nvSpPr>
          <p:spPr bwMode="auto">
            <a:xfrm>
              <a:off x="4485" y="2046"/>
              <a:ext cx="478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/>
                <a:t>Sugar</a:t>
              </a:r>
            </a:p>
          </p:txBody>
        </p:sp>
        <p:sp>
          <p:nvSpPr>
            <p:cNvPr id="27697" name="Text Box 49"/>
            <p:cNvSpPr txBox="1">
              <a:spLocks noChangeArrowheads="1"/>
            </p:cNvSpPr>
            <p:nvPr/>
          </p:nvSpPr>
          <p:spPr bwMode="auto">
            <a:xfrm>
              <a:off x="4632" y="3390"/>
              <a:ext cx="478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/>
                <a:t>Sugar</a:t>
              </a:r>
            </a:p>
          </p:txBody>
        </p:sp>
        <p:sp>
          <p:nvSpPr>
            <p:cNvPr id="27698" name="Text Box 50"/>
            <p:cNvSpPr txBox="1">
              <a:spLocks noChangeArrowheads="1"/>
            </p:cNvSpPr>
            <p:nvPr/>
          </p:nvSpPr>
          <p:spPr bwMode="auto">
            <a:xfrm>
              <a:off x="4574" y="2701"/>
              <a:ext cx="199" cy="21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27699" name="Text Box 51"/>
            <p:cNvSpPr txBox="1">
              <a:spLocks noChangeArrowheads="1"/>
            </p:cNvSpPr>
            <p:nvPr/>
          </p:nvSpPr>
          <p:spPr bwMode="auto">
            <a:xfrm>
              <a:off x="3749" y="2664"/>
              <a:ext cx="43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0066"/>
                  </a:solidFill>
                  <a:latin typeface="Times New Roman" pitchFamily="18" charset="0"/>
                </a:rPr>
                <a:t>Ca</a:t>
              </a:r>
              <a:r>
                <a:rPr lang="en-US" sz="2000" b="1" baseline="30000">
                  <a:solidFill>
                    <a:srgbClr val="FF0066"/>
                  </a:solidFill>
                  <a:latin typeface="Times New Roman" pitchFamily="18" charset="0"/>
                </a:rPr>
                <a:t>++</a:t>
              </a:r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8229600" cy="4262438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"/>
            </a:pPr>
            <a:r>
              <a:rPr lang="en-US" b="1" i="1"/>
              <a:t>Incubation on ice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 b="1"/>
              <a:t>slows fluidity cell membranes</a:t>
            </a:r>
          </a:p>
          <a:p>
            <a:pPr eaLnBrk="1" hangingPunct="1">
              <a:buFont typeface="Wingdings" pitchFamily="2" charset="2"/>
              <a:buChar char=""/>
            </a:pPr>
            <a:endParaRPr lang="en-US" sz="2400" b="1"/>
          </a:p>
          <a:p>
            <a:pPr eaLnBrk="1" hangingPunct="1">
              <a:buFont typeface="Wingdings" pitchFamily="2" charset="2"/>
              <a:buChar char=""/>
            </a:pPr>
            <a:r>
              <a:rPr lang="en-US" b="1" i="1"/>
              <a:t>Heat-shock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 b="1"/>
              <a:t>increases permeability of cell membrane</a:t>
            </a:r>
          </a:p>
          <a:p>
            <a:pPr eaLnBrk="1" hangingPunct="1">
              <a:buFont typeface="Wingdings" pitchFamily="2" charset="2"/>
              <a:buChar char=""/>
            </a:pPr>
            <a:endParaRPr lang="en-US" sz="2400" b="1"/>
          </a:p>
          <a:p>
            <a:pPr eaLnBrk="1" hangingPunct="1">
              <a:buFont typeface="Wingdings" pitchFamily="2" charset="2"/>
              <a:buChar char=""/>
            </a:pPr>
            <a:r>
              <a:rPr lang="en-US" b="1" i="1"/>
              <a:t>Nutrient broth incubation</a:t>
            </a:r>
            <a:r>
              <a:rPr lang="en-US"/>
              <a:t> </a:t>
            </a:r>
            <a:r>
              <a:rPr lang="en-US" sz="2400" b="1"/>
              <a:t>allows beta lactamase expression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33400" y="322263"/>
            <a:ext cx="8229600" cy="1381125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182880" rIns="0" bIns="182880" anchor="b">
            <a:spAutoFit/>
          </a:bodyPr>
          <a:lstStyle/>
          <a:p>
            <a:pPr algn="ctr" eaLnBrk="0" hangingPunct="0">
              <a:lnSpc>
                <a:spcPts val="4000"/>
              </a:lnSpc>
            </a:pPr>
            <a:r>
              <a:rPr kumimoji="1" lang="en-US" sz="4400"/>
              <a:t>Reasons for Each Transformation Step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hlinkClick r:id="rId6"/>
              </a:rPr>
              <a:t>Selection</a:t>
            </a:r>
            <a:r>
              <a:rPr lang="en-US"/>
              <a:t> for plasmid uptake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38300"/>
          </a:xfrm>
        </p:spPr>
        <p:txBody>
          <a:bodyPr/>
          <a:lstStyle/>
          <a:p>
            <a:pPr eaLnBrk="1" hangingPunct="1"/>
            <a:r>
              <a:rPr lang="en-US"/>
              <a:t>Antibiotic becomes a </a:t>
            </a:r>
            <a:r>
              <a:rPr lang="en-US" u="sng">
                <a:solidFill>
                  <a:srgbClr val="CC0000"/>
                </a:solidFill>
              </a:rPr>
              <a:t>selecting agent</a:t>
            </a:r>
            <a:endParaRPr lang="en-US"/>
          </a:p>
          <a:p>
            <a:pPr lvl="1" eaLnBrk="1" hangingPunct="1"/>
            <a:r>
              <a:rPr lang="en-US"/>
              <a:t>only bacteria with the plasmid will grow on antibiotic (</a:t>
            </a:r>
            <a:r>
              <a:rPr lang="en-US">
                <a:solidFill>
                  <a:srgbClr val="CC0000"/>
                </a:solidFill>
              </a:rPr>
              <a:t>ampicillin</a:t>
            </a:r>
            <a:r>
              <a:rPr lang="en-US"/>
              <a:t>) plate</a:t>
            </a:r>
          </a:p>
        </p:txBody>
      </p:sp>
      <p:pic>
        <p:nvPicPr>
          <p:cNvPr id="29700" name="Picture 4" descr="f16-09b_stage_4i_identi_cb"/>
          <p:cNvPicPr>
            <a:picLocks noChangeAspect="1" noChangeArrowheads="1"/>
          </p:cNvPicPr>
          <p:nvPr/>
        </p:nvPicPr>
        <p:blipFill>
          <a:blip r:embed="rId7" cstate="print"/>
          <a:srcRect l="17999" t="12000" r="20250" b="33000"/>
          <a:stretch>
            <a:fillRect/>
          </a:stretch>
        </p:blipFill>
        <p:spPr bwMode="auto">
          <a:xfrm>
            <a:off x="990600" y="3781425"/>
            <a:ext cx="354171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85800" y="5686425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2743200" y="4324350"/>
            <a:ext cx="457200" cy="152400"/>
          </a:xfrm>
          <a:prstGeom prst="ellipse">
            <a:avLst/>
          </a:prstGeom>
          <a:solidFill>
            <a:srgbClr val="FFCC1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2133600" y="4933950"/>
            <a:ext cx="457200" cy="152400"/>
          </a:xfrm>
          <a:prstGeom prst="ellipse">
            <a:avLst/>
          </a:prstGeom>
          <a:solidFill>
            <a:srgbClr val="7F502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3048000" y="5314950"/>
            <a:ext cx="457200" cy="152400"/>
          </a:xfrm>
          <a:prstGeom prst="ellipse">
            <a:avLst/>
          </a:prstGeom>
          <a:solidFill>
            <a:srgbClr val="4DFF5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3505200" y="4400550"/>
            <a:ext cx="457200" cy="152400"/>
          </a:xfrm>
          <a:prstGeom prst="ellipse">
            <a:avLst/>
          </a:prstGeom>
          <a:solidFill>
            <a:srgbClr val="76EA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Oval 10"/>
          <p:cNvSpPr>
            <a:spLocks noChangeArrowheads="1"/>
          </p:cNvSpPr>
          <p:nvPr/>
        </p:nvSpPr>
        <p:spPr bwMode="auto">
          <a:xfrm>
            <a:off x="1371600" y="4629150"/>
            <a:ext cx="457200" cy="152400"/>
          </a:xfrm>
          <a:prstGeom prst="ellipse">
            <a:avLst/>
          </a:prstGeom>
          <a:solidFill>
            <a:srgbClr val="0F116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2743200" y="4781550"/>
            <a:ext cx="457200" cy="152400"/>
          </a:xfrm>
          <a:prstGeom prst="ellipse">
            <a:avLst/>
          </a:prstGeom>
          <a:solidFill>
            <a:srgbClr val="526D9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3810000" y="4705350"/>
            <a:ext cx="457200" cy="152400"/>
          </a:xfrm>
          <a:prstGeom prst="ellipse">
            <a:avLst/>
          </a:prstGeom>
          <a:solidFill>
            <a:srgbClr val="FF55F5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1752600" y="5314950"/>
            <a:ext cx="457200" cy="152400"/>
          </a:xfrm>
          <a:prstGeom prst="ellipse">
            <a:avLst/>
          </a:prstGeom>
          <a:solidFill>
            <a:srgbClr val="2C851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2057400" y="4629150"/>
            <a:ext cx="4572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2743200" y="4781550"/>
            <a:ext cx="457200" cy="152400"/>
          </a:xfrm>
          <a:prstGeom prst="ellipse">
            <a:avLst/>
          </a:prstGeom>
          <a:solidFill>
            <a:srgbClr val="EF6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2362200" y="5391150"/>
            <a:ext cx="533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2971800" y="4100513"/>
            <a:ext cx="457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5029200" y="3790950"/>
            <a:ext cx="3846513" cy="2366963"/>
            <a:chOff x="3216" y="2781"/>
            <a:chExt cx="2423" cy="1491"/>
          </a:xfrm>
        </p:grpSpPr>
        <p:pic>
          <p:nvPicPr>
            <p:cNvPr id="29744" name="Picture 19" descr="f16-09b_stage_4i_identi_cb"/>
            <p:cNvPicPr>
              <a:picLocks noChangeAspect="1" noChangeArrowheads="1"/>
            </p:cNvPicPr>
            <p:nvPr/>
          </p:nvPicPr>
          <p:blipFill>
            <a:blip r:embed="rId7" cstate="print"/>
            <a:srcRect l="17999" t="12000" r="20250" b="33000"/>
            <a:stretch>
              <a:fillRect/>
            </a:stretch>
          </p:blipFill>
          <p:spPr bwMode="auto">
            <a:xfrm>
              <a:off x="3408" y="2781"/>
              <a:ext cx="2231" cy="1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45" name="Rectangle 20"/>
            <p:cNvSpPr>
              <a:spLocks noChangeArrowheads="1"/>
            </p:cNvSpPr>
            <p:nvPr/>
          </p:nvSpPr>
          <p:spPr bwMode="auto">
            <a:xfrm>
              <a:off x="3216" y="4029"/>
              <a:ext cx="288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Oval 21"/>
            <p:cNvSpPr>
              <a:spLocks noChangeArrowheads="1"/>
            </p:cNvSpPr>
            <p:nvPr/>
          </p:nvSpPr>
          <p:spPr bwMode="auto">
            <a:xfrm>
              <a:off x="4512" y="3117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Oval 22"/>
            <p:cNvSpPr>
              <a:spLocks noChangeArrowheads="1"/>
            </p:cNvSpPr>
            <p:nvPr/>
          </p:nvSpPr>
          <p:spPr bwMode="auto">
            <a:xfrm>
              <a:off x="4128" y="3501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Oval 23"/>
            <p:cNvSpPr>
              <a:spLocks noChangeArrowheads="1"/>
            </p:cNvSpPr>
            <p:nvPr/>
          </p:nvSpPr>
          <p:spPr bwMode="auto">
            <a:xfrm>
              <a:off x="4704" y="3741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Oval 24"/>
            <p:cNvSpPr>
              <a:spLocks noChangeArrowheads="1"/>
            </p:cNvSpPr>
            <p:nvPr/>
          </p:nvSpPr>
          <p:spPr bwMode="auto">
            <a:xfrm>
              <a:off x="4992" y="3165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Oval 25"/>
            <p:cNvSpPr>
              <a:spLocks noChangeArrowheads="1"/>
            </p:cNvSpPr>
            <p:nvPr/>
          </p:nvSpPr>
          <p:spPr bwMode="auto">
            <a:xfrm>
              <a:off x="3648" y="3309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Oval 26"/>
            <p:cNvSpPr>
              <a:spLocks noChangeArrowheads="1"/>
            </p:cNvSpPr>
            <p:nvPr/>
          </p:nvSpPr>
          <p:spPr bwMode="auto">
            <a:xfrm>
              <a:off x="4512" y="3405"/>
              <a:ext cx="288" cy="96"/>
            </a:xfrm>
            <a:prstGeom prst="ellipse">
              <a:avLst/>
            </a:prstGeom>
            <a:solidFill>
              <a:srgbClr val="526D9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Oval 27"/>
            <p:cNvSpPr>
              <a:spLocks noChangeArrowheads="1"/>
            </p:cNvSpPr>
            <p:nvPr/>
          </p:nvSpPr>
          <p:spPr bwMode="auto">
            <a:xfrm>
              <a:off x="5184" y="3357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Oval 28"/>
            <p:cNvSpPr>
              <a:spLocks noChangeArrowheads="1"/>
            </p:cNvSpPr>
            <p:nvPr/>
          </p:nvSpPr>
          <p:spPr bwMode="auto">
            <a:xfrm>
              <a:off x="3888" y="3741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Oval 29"/>
            <p:cNvSpPr>
              <a:spLocks noChangeArrowheads="1"/>
            </p:cNvSpPr>
            <p:nvPr/>
          </p:nvSpPr>
          <p:spPr bwMode="auto">
            <a:xfrm>
              <a:off x="4080" y="3309"/>
              <a:ext cx="288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15" name="Oval 30"/>
          <p:cNvSpPr>
            <a:spLocks noChangeArrowheads="1"/>
          </p:cNvSpPr>
          <p:nvPr/>
        </p:nvSpPr>
        <p:spPr bwMode="auto">
          <a:xfrm>
            <a:off x="7086600" y="4786313"/>
            <a:ext cx="457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Oval 31"/>
          <p:cNvSpPr>
            <a:spLocks noChangeArrowheads="1"/>
          </p:cNvSpPr>
          <p:nvPr/>
        </p:nvSpPr>
        <p:spPr bwMode="auto">
          <a:xfrm>
            <a:off x="6705600" y="5395913"/>
            <a:ext cx="533400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32"/>
          <p:cNvSpPr>
            <a:spLocks noChangeArrowheads="1"/>
          </p:cNvSpPr>
          <p:nvPr/>
        </p:nvSpPr>
        <p:spPr bwMode="auto">
          <a:xfrm>
            <a:off x="7315200" y="4100513"/>
            <a:ext cx="4572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Oval 33"/>
          <p:cNvSpPr>
            <a:spLocks noChangeArrowheads="1"/>
          </p:cNvSpPr>
          <p:nvPr/>
        </p:nvSpPr>
        <p:spPr bwMode="auto">
          <a:xfrm>
            <a:off x="1981200" y="4291013"/>
            <a:ext cx="493713" cy="1825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Rectangle 34"/>
          <p:cNvSpPr>
            <a:spLocks noChangeArrowheads="1"/>
          </p:cNvSpPr>
          <p:nvPr/>
        </p:nvSpPr>
        <p:spPr bwMode="auto">
          <a:xfrm>
            <a:off x="6022975" y="5948363"/>
            <a:ext cx="22574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 b="1">
                <a:solidFill>
                  <a:srgbClr val="0F116A"/>
                </a:solidFill>
              </a:rPr>
              <a:t>LB/</a:t>
            </a:r>
            <a:r>
              <a:rPr lang="en-US" sz="2600" b="1" i="1">
                <a:solidFill>
                  <a:srgbClr val="CC0000"/>
                </a:solidFill>
              </a:rPr>
              <a:t>amp</a:t>
            </a:r>
            <a:r>
              <a:rPr lang="en-US" sz="2600" b="1">
                <a:solidFill>
                  <a:srgbClr val="0F116A"/>
                </a:solidFill>
              </a:rPr>
              <a:t> plate</a:t>
            </a:r>
          </a:p>
        </p:txBody>
      </p:sp>
      <p:sp>
        <p:nvSpPr>
          <p:cNvPr id="29720" name="Rectangle 35"/>
          <p:cNvSpPr>
            <a:spLocks noChangeArrowheads="1"/>
          </p:cNvSpPr>
          <p:nvPr/>
        </p:nvSpPr>
        <p:spPr bwMode="auto">
          <a:xfrm>
            <a:off x="1989138" y="5948363"/>
            <a:ext cx="14874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600" b="1">
                <a:solidFill>
                  <a:srgbClr val="0F116A"/>
                </a:solidFill>
              </a:rPr>
              <a:t>LB plate</a:t>
            </a:r>
          </a:p>
        </p:txBody>
      </p:sp>
      <p:sp>
        <p:nvSpPr>
          <p:cNvPr id="29721" name="Oval 36"/>
          <p:cNvSpPr>
            <a:spLocks noChangeArrowheads="1"/>
          </p:cNvSpPr>
          <p:nvPr/>
        </p:nvSpPr>
        <p:spPr bwMode="auto">
          <a:xfrm>
            <a:off x="6324600" y="4291013"/>
            <a:ext cx="493713" cy="1825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AutoShape 37"/>
          <p:cNvSpPr>
            <a:spLocks noChangeArrowheads="1"/>
          </p:cNvSpPr>
          <p:nvPr/>
        </p:nvSpPr>
        <p:spPr bwMode="auto">
          <a:xfrm>
            <a:off x="1331913" y="3382963"/>
            <a:ext cx="2830512" cy="4413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 eaLnBrk="0" hangingPunct="0"/>
            <a:r>
              <a:rPr lang="en-US" sz="2600" b="1">
                <a:solidFill>
                  <a:srgbClr val="CC0000"/>
                </a:solidFill>
              </a:rPr>
              <a:t>all bacteria grow</a:t>
            </a:r>
          </a:p>
        </p:txBody>
      </p:sp>
      <p:sp>
        <p:nvSpPr>
          <p:cNvPr id="54310" name="AutoShape 38"/>
          <p:cNvSpPr>
            <a:spLocks noChangeArrowheads="1"/>
          </p:cNvSpPr>
          <p:nvPr/>
        </p:nvSpPr>
        <p:spPr bwMode="auto">
          <a:xfrm>
            <a:off x="5597525" y="2941638"/>
            <a:ext cx="3055938" cy="8826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>
            <a:spAutoFit/>
          </a:bodyPr>
          <a:lstStyle/>
          <a:p>
            <a:pPr algn="ctr" eaLnBrk="0" hangingPunct="0"/>
            <a:r>
              <a:rPr lang="en-US" sz="2600" b="1">
                <a:solidFill>
                  <a:srgbClr val="CC0000"/>
                </a:solidFill>
              </a:rPr>
              <a:t>only </a:t>
            </a:r>
            <a:r>
              <a:rPr lang="en-US" sz="2600" b="1" u="sng">
                <a:solidFill>
                  <a:srgbClr val="CC0000"/>
                </a:solidFill>
              </a:rPr>
              <a:t>transformed</a:t>
            </a:r>
            <a:r>
              <a:rPr lang="en-US" sz="2600" b="1">
                <a:solidFill>
                  <a:srgbClr val="CC0000"/>
                </a:solidFill>
              </a:rPr>
              <a:t> </a:t>
            </a:r>
            <a:br>
              <a:rPr lang="en-US" sz="2600" b="1">
                <a:solidFill>
                  <a:srgbClr val="CC0000"/>
                </a:solidFill>
              </a:rPr>
            </a:br>
            <a:r>
              <a:rPr lang="en-US" sz="2600" b="1">
                <a:solidFill>
                  <a:srgbClr val="CC0000"/>
                </a:solidFill>
              </a:rPr>
              <a:t>bacteria grow</a:t>
            </a:r>
          </a:p>
        </p:txBody>
      </p:sp>
      <p:sp>
        <p:nvSpPr>
          <p:cNvPr id="29724" name="Rectangle 39"/>
          <p:cNvSpPr>
            <a:spLocks noChangeArrowheads="1"/>
          </p:cNvSpPr>
          <p:nvPr/>
        </p:nvSpPr>
        <p:spPr bwMode="auto">
          <a:xfrm>
            <a:off x="2162175" y="42227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25" name="Rectangle 40"/>
          <p:cNvSpPr>
            <a:spLocks noChangeArrowheads="1"/>
          </p:cNvSpPr>
          <p:nvPr/>
        </p:nvSpPr>
        <p:spPr bwMode="auto">
          <a:xfrm>
            <a:off x="5873750" y="45418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26" name="Rectangle 41"/>
          <p:cNvSpPr>
            <a:spLocks noChangeArrowheads="1"/>
          </p:cNvSpPr>
          <p:nvPr/>
        </p:nvSpPr>
        <p:spPr bwMode="auto">
          <a:xfrm>
            <a:off x="6527800" y="42386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27" name="Rectangle 42"/>
          <p:cNvSpPr>
            <a:spLocks noChangeArrowheads="1"/>
          </p:cNvSpPr>
          <p:nvPr/>
        </p:nvSpPr>
        <p:spPr bwMode="auto">
          <a:xfrm>
            <a:off x="7256463" y="42306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28" name="Rectangle 43"/>
          <p:cNvSpPr>
            <a:spLocks noChangeArrowheads="1"/>
          </p:cNvSpPr>
          <p:nvPr/>
        </p:nvSpPr>
        <p:spPr bwMode="auto">
          <a:xfrm>
            <a:off x="7469188" y="40243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29" name="Rectangle 44"/>
          <p:cNvSpPr>
            <a:spLocks noChangeArrowheads="1"/>
          </p:cNvSpPr>
          <p:nvPr/>
        </p:nvSpPr>
        <p:spPr bwMode="auto">
          <a:xfrm>
            <a:off x="8010525" y="43307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30" name="Rectangle 45"/>
          <p:cNvSpPr>
            <a:spLocks noChangeArrowheads="1"/>
          </p:cNvSpPr>
          <p:nvPr/>
        </p:nvSpPr>
        <p:spPr bwMode="auto">
          <a:xfrm>
            <a:off x="8313738" y="462597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31" name="Rectangle 46"/>
          <p:cNvSpPr>
            <a:spLocks noChangeArrowheads="1"/>
          </p:cNvSpPr>
          <p:nvPr/>
        </p:nvSpPr>
        <p:spPr bwMode="auto">
          <a:xfrm>
            <a:off x="7902575" y="489267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32" name="Rectangle 47"/>
          <p:cNvSpPr>
            <a:spLocks noChangeArrowheads="1"/>
          </p:cNvSpPr>
          <p:nvPr/>
        </p:nvSpPr>
        <p:spPr bwMode="auto">
          <a:xfrm>
            <a:off x="7240588" y="47101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33" name="Rectangle 48"/>
          <p:cNvSpPr>
            <a:spLocks noChangeArrowheads="1"/>
          </p:cNvSpPr>
          <p:nvPr/>
        </p:nvSpPr>
        <p:spPr bwMode="auto">
          <a:xfrm>
            <a:off x="6564313" y="454183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34" name="Rectangle 49"/>
          <p:cNvSpPr>
            <a:spLocks noChangeArrowheads="1"/>
          </p:cNvSpPr>
          <p:nvPr/>
        </p:nvSpPr>
        <p:spPr bwMode="auto">
          <a:xfrm>
            <a:off x="6662738" y="48609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35" name="Rectangle 50"/>
          <p:cNvSpPr>
            <a:spLocks noChangeArrowheads="1"/>
          </p:cNvSpPr>
          <p:nvPr/>
        </p:nvSpPr>
        <p:spPr bwMode="auto">
          <a:xfrm>
            <a:off x="5948363" y="493871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36" name="Rectangle 51"/>
          <p:cNvSpPr>
            <a:spLocks noChangeArrowheads="1"/>
          </p:cNvSpPr>
          <p:nvPr/>
        </p:nvSpPr>
        <p:spPr bwMode="auto">
          <a:xfrm>
            <a:off x="6261100" y="5237163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37" name="Rectangle 52"/>
          <p:cNvSpPr>
            <a:spLocks noChangeArrowheads="1"/>
          </p:cNvSpPr>
          <p:nvPr/>
        </p:nvSpPr>
        <p:spPr bwMode="auto">
          <a:xfrm>
            <a:off x="6915150" y="53594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38" name="Rectangle 53"/>
          <p:cNvSpPr>
            <a:spLocks noChangeArrowheads="1"/>
          </p:cNvSpPr>
          <p:nvPr/>
        </p:nvSpPr>
        <p:spPr bwMode="auto">
          <a:xfrm>
            <a:off x="7569200" y="52292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54326" name="AutoShape 54"/>
          <p:cNvSpPr>
            <a:spLocks noChangeArrowheads="1"/>
          </p:cNvSpPr>
          <p:nvPr/>
        </p:nvSpPr>
        <p:spPr bwMode="auto">
          <a:xfrm>
            <a:off x="6450013" y="6391275"/>
            <a:ext cx="1395412" cy="4413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 eaLnBrk="0" hangingPunct="0"/>
            <a:r>
              <a:rPr lang="en-US" sz="2600" b="1">
                <a:solidFill>
                  <a:srgbClr val="CC0000"/>
                </a:solidFill>
              </a:rPr>
              <a:t>cloning</a:t>
            </a:r>
          </a:p>
        </p:txBody>
      </p:sp>
      <p:sp>
        <p:nvSpPr>
          <p:cNvPr id="29740" name="Oval 55"/>
          <p:cNvSpPr>
            <a:spLocks noChangeArrowheads="1"/>
          </p:cNvSpPr>
          <p:nvPr/>
        </p:nvSpPr>
        <p:spPr bwMode="auto">
          <a:xfrm>
            <a:off x="1414463" y="4994275"/>
            <a:ext cx="493712" cy="1825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Rectangle 56"/>
          <p:cNvSpPr>
            <a:spLocks noChangeArrowheads="1"/>
          </p:cNvSpPr>
          <p:nvPr/>
        </p:nvSpPr>
        <p:spPr bwMode="auto">
          <a:xfrm>
            <a:off x="1600200" y="49212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  <p:sp>
        <p:nvSpPr>
          <p:cNvPr id="29742" name="Oval 57"/>
          <p:cNvSpPr>
            <a:spLocks noChangeArrowheads="1"/>
          </p:cNvSpPr>
          <p:nvPr/>
        </p:nvSpPr>
        <p:spPr bwMode="auto">
          <a:xfrm>
            <a:off x="3379788" y="4953000"/>
            <a:ext cx="493712" cy="18256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Rectangle 58"/>
          <p:cNvSpPr>
            <a:spLocks noChangeArrowheads="1"/>
          </p:cNvSpPr>
          <p:nvPr/>
        </p:nvSpPr>
        <p:spPr bwMode="auto">
          <a:xfrm>
            <a:off x="3562350" y="487680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/>
            <a:r>
              <a:rPr lang="en-US" b="1">
                <a:solidFill>
                  <a:schemeClr val="tx2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  <p:bldP spid="54309" grpId="0" animBg="1" autoUpdateAnimBg="0"/>
      <p:bldP spid="54310" grpId="0" animBg="1" autoUpdateAnimBg="0"/>
      <p:bldP spid="54326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884238" y="434975"/>
            <a:ext cx="7408862" cy="923925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182880" rIns="0" bIns="182880" anchor="b">
            <a:spAutoFit/>
          </a:bodyPr>
          <a:lstStyle/>
          <a:p>
            <a:pPr algn="ctr" eaLnBrk="0" hangingPunct="0">
              <a:lnSpc>
                <a:spcPts val="4400"/>
              </a:lnSpc>
            </a:pPr>
            <a:r>
              <a:rPr kumimoji="1" lang="en-US" sz="4400" b="1"/>
              <a:t>Transformation Results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486400" y="5257800"/>
            <a:ext cx="3657600" cy="1373188"/>
          </a:xfrm>
          <a:prstGeom prst="rect">
            <a:avLst/>
          </a:prstGeom>
          <a:solidFill>
            <a:srgbClr val="3399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182880" rIns="1828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All cells grow since there is no antibiotic on the plate</a:t>
            </a:r>
            <a:endParaRPr lang="en-US" sz="34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117725" y="255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295400" y="1828800"/>
            <a:ext cx="2481263" cy="1617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LB  PLATE</a:t>
            </a:r>
            <a:br>
              <a:rPr lang="en-US"/>
            </a:br>
            <a:r>
              <a:rPr lang="en-US"/>
              <a:t>Luria Broth</a:t>
            </a:r>
          </a:p>
          <a:p>
            <a:pPr algn="ctr"/>
            <a:r>
              <a:rPr lang="en-US"/>
              <a:t>+</a:t>
            </a:r>
          </a:p>
          <a:p>
            <a:pPr algn="ctr"/>
            <a:r>
              <a:rPr lang="en-US" sz="2800"/>
              <a:t>-</a:t>
            </a:r>
            <a:r>
              <a:rPr lang="en-US"/>
              <a:t> PGLO = NO Plasmid</a:t>
            </a:r>
          </a:p>
          <a:p>
            <a:pPr algn="ctr"/>
            <a:r>
              <a:rPr lang="en-US"/>
              <a:t>      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965325" y="3465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0727" name="Picture 7" descr="~ME00018"/>
          <p:cNvPicPr>
            <a:picLocks noChangeAspect="1" noChangeArrowheads="1"/>
          </p:cNvPicPr>
          <p:nvPr/>
        </p:nvPicPr>
        <p:blipFill>
          <a:blip r:embed="rId3" cstate="print"/>
          <a:srcRect l="50194" t="79852" r="25517" b="12599"/>
          <a:stretch>
            <a:fillRect/>
          </a:stretch>
        </p:blipFill>
        <p:spPr bwMode="auto">
          <a:xfrm>
            <a:off x="1219200" y="3429000"/>
            <a:ext cx="2193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38600" y="39624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  <p:grpSp>
        <p:nvGrpSpPr>
          <p:cNvPr id="50189" name="Group 13"/>
          <p:cNvGrpSpPr>
            <a:grpSpLocks/>
          </p:cNvGrpSpPr>
          <p:nvPr/>
        </p:nvGrpSpPr>
        <p:grpSpPr bwMode="auto">
          <a:xfrm>
            <a:off x="6096000" y="3429000"/>
            <a:ext cx="2022475" cy="1817688"/>
            <a:chOff x="1692" y="2280"/>
            <a:chExt cx="1274" cy="1145"/>
          </a:xfrm>
        </p:grpSpPr>
        <p:pic>
          <p:nvPicPr>
            <p:cNvPr id="30731" name="Picture 14" descr="~ME00018"/>
            <p:cNvPicPr>
              <a:picLocks noChangeAspect="1" noChangeArrowheads="1"/>
            </p:cNvPicPr>
            <p:nvPr/>
          </p:nvPicPr>
          <p:blipFill>
            <a:blip r:embed="rId3" cstate="print"/>
            <a:srcRect l="77609" t="79852" b="10144"/>
            <a:stretch>
              <a:fillRect/>
            </a:stretch>
          </p:blipFill>
          <p:spPr bwMode="auto">
            <a:xfrm>
              <a:off x="1692" y="2280"/>
              <a:ext cx="1274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Rectangle 15"/>
            <p:cNvSpPr>
              <a:spLocks noChangeArrowheads="1"/>
            </p:cNvSpPr>
            <p:nvPr/>
          </p:nvSpPr>
          <p:spPr bwMode="auto">
            <a:xfrm>
              <a:off x="2868" y="3156"/>
              <a:ext cx="84" cy="25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30" name="Text Box 16"/>
          <p:cNvSpPr txBox="1">
            <a:spLocks noChangeArrowheads="1"/>
          </p:cNvSpPr>
          <p:nvPr/>
        </p:nvSpPr>
        <p:spPr bwMode="auto">
          <a:xfrm>
            <a:off x="5851525" y="163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1"/>
          <p:cNvSpPr>
            <a:spLocks noChangeArrowheads="1"/>
          </p:cNvSpPr>
          <p:nvPr/>
        </p:nvSpPr>
        <p:spPr bwMode="auto">
          <a:xfrm>
            <a:off x="884238" y="434975"/>
            <a:ext cx="7408862" cy="923925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182880" rIns="0" bIns="182880" anchor="b">
            <a:spAutoFit/>
          </a:bodyPr>
          <a:lstStyle/>
          <a:p>
            <a:pPr algn="ctr" eaLnBrk="0" hangingPunct="0">
              <a:lnSpc>
                <a:spcPts val="4400"/>
              </a:lnSpc>
            </a:pPr>
            <a:r>
              <a:rPr kumimoji="1" lang="en-US" sz="4400" b="1"/>
              <a:t>Transformation Results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4267200" y="5257800"/>
            <a:ext cx="4533900" cy="1431925"/>
          </a:xfrm>
          <a:prstGeom prst="rect">
            <a:avLst/>
          </a:prstGeom>
          <a:solidFill>
            <a:srgbClr val="3399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182880" rIns="1828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/>
              <a:t>NO GROWTH</a:t>
            </a:r>
            <a:br>
              <a:rPr lang="en-US" sz="2200"/>
            </a:br>
            <a:r>
              <a:rPr lang="en-US" sz="2200"/>
              <a:t>Cells without plasmid don’t have antibiotic resistance. Can’t grow on media with antibiotic added.</a:t>
            </a:r>
          </a:p>
        </p:txBody>
      </p:sp>
      <p:sp>
        <p:nvSpPr>
          <p:cNvPr id="31748" name="Text Box 26"/>
          <p:cNvSpPr txBox="1">
            <a:spLocks noChangeArrowheads="1"/>
          </p:cNvSpPr>
          <p:nvPr/>
        </p:nvSpPr>
        <p:spPr bwMode="auto">
          <a:xfrm>
            <a:off x="2117725" y="255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49" name="Text Box 27"/>
          <p:cNvSpPr txBox="1">
            <a:spLocks noChangeArrowheads="1"/>
          </p:cNvSpPr>
          <p:nvPr/>
        </p:nvSpPr>
        <p:spPr bwMode="auto">
          <a:xfrm>
            <a:off x="1066800" y="1752600"/>
            <a:ext cx="2800350" cy="201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LB/AMP  PLATE</a:t>
            </a:r>
            <a:br>
              <a:rPr lang="en-US"/>
            </a:br>
            <a:r>
              <a:rPr lang="en-US"/>
              <a:t>Luria Broth with antibiotic </a:t>
            </a:r>
          </a:p>
          <a:p>
            <a:r>
              <a:rPr lang="en-US"/>
              <a:t>                 </a:t>
            </a:r>
          </a:p>
          <a:p>
            <a:r>
              <a:rPr lang="en-US"/>
              <a:t>	    +</a:t>
            </a:r>
          </a:p>
          <a:p>
            <a:r>
              <a:rPr lang="en-US" sz="3600"/>
              <a:t>-</a:t>
            </a:r>
            <a:r>
              <a:rPr lang="en-US"/>
              <a:t> PGLO = NO plasmid</a:t>
            </a:r>
          </a:p>
          <a:p>
            <a:r>
              <a:rPr lang="en-US"/>
              <a:t>      </a:t>
            </a:r>
          </a:p>
        </p:txBody>
      </p:sp>
      <p:sp>
        <p:nvSpPr>
          <p:cNvPr id="31750" name="Text Box 28"/>
          <p:cNvSpPr txBox="1">
            <a:spLocks noChangeArrowheads="1"/>
          </p:cNvSpPr>
          <p:nvPr/>
        </p:nvSpPr>
        <p:spPr bwMode="auto">
          <a:xfrm>
            <a:off x="1965325" y="3465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1751" name="Picture 30" descr="~ME00018"/>
          <p:cNvPicPr>
            <a:picLocks noChangeAspect="1" noChangeArrowheads="1"/>
          </p:cNvPicPr>
          <p:nvPr/>
        </p:nvPicPr>
        <p:blipFill>
          <a:blip r:embed="rId3" cstate="print"/>
          <a:srcRect l="50194" t="79852" r="25517" b="12599"/>
          <a:stretch>
            <a:fillRect/>
          </a:stretch>
        </p:blipFill>
        <p:spPr bwMode="auto">
          <a:xfrm>
            <a:off x="1143000" y="3581400"/>
            <a:ext cx="2193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Text Box 31"/>
          <p:cNvSpPr txBox="1">
            <a:spLocks noChangeArrowheads="1"/>
          </p:cNvSpPr>
          <p:nvPr/>
        </p:nvSpPr>
        <p:spPr bwMode="auto">
          <a:xfrm>
            <a:off x="4038600" y="36576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  <p:pic>
        <p:nvPicPr>
          <p:cNvPr id="48160" name="Picture 32" descr="~ME00018"/>
          <p:cNvPicPr>
            <a:picLocks noChangeAspect="1" noChangeArrowheads="1"/>
          </p:cNvPicPr>
          <p:nvPr/>
        </p:nvPicPr>
        <p:blipFill>
          <a:blip r:embed="rId3" cstate="print"/>
          <a:srcRect l="50194" t="79852" r="24498" b="12599"/>
          <a:stretch>
            <a:fillRect/>
          </a:stretch>
        </p:blipFill>
        <p:spPr bwMode="auto">
          <a:xfrm>
            <a:off x="5791200" y="3505200"/>
            <a:ext cx="2286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3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84238" y="434975"/>
            <a:ext cx="7408862" cy="923925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182880" rIns="0" bIns="182880" anchor="b">
            <a:spAutoFit/>
          </a:bodyPr>
          <a:lstStyle/>
          <a:p>
            <a:pPr algn="ctr" eaLnBrk="0" hangingPunct="0">
              <a:lnSpc>
                <a:spcPts val="4400"/>
              </a:lnSpc>
            </a:pPr>
            <a:r>
              <a:rPr kumimoji="1" lang="en-US" sz="4400" b="1"/>
              <a:t>Transformation Results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4419600" y="5181600"/>
            <a:ext cx="4533900" cy="1431925"/>
          </a:xfrm>
          <a:prstGeom prst="rect">
            <a:avLst/>
          </a:prstGeom>
          <a:solidFill>
            <a:srgbClr val="3399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182880" rIns="1828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/>
              <a:t>LAWN</a:t>
            </a:r>
            <a:br>
              <a:rPr lang="en-US" sz="2200"/>
            </a:br>
            <a:r>
              <a:rPr lang="en-US" sz="2200"/>
              <a:t>Cells with plasmid have antibiotic resistance gene so can grow on media with antibiotic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117725" y="255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66800" y="1752600"/>
            <a:ext cx="2862263" cy="1892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LB/AMP  PLATE</a:t>
            </a:r>
            <a:br>
              <a:rPr lang="en-US"/>
            </a:br>
            <a:r>
              <a:rPr lang="en-US"/>
              <a:t>Luria Broth with antibiotic </a:t>
            </a:r>
          </a:p>
          <a:p>
            <a:r>
              <a:rPr lang="en-US"/>
              <a:t>                 </a:t>
            </a:r>
          </a:p>
          <a:p>
            <a:r>
              <a:rPr lang="en-US"/>
              <a:t>	    +</a:t>
            </a:r>
          </a:p>
          <a:p>
            <a:r>
              <a:rPr lang="en-US" sz="2800"/>
              <a:t>+</a:t>
            </a:r>
            <a:r>
              <a:rPr lang="en-US"/>
              <a:t> PGLO = Plasmid added</a:t>
            </a:r>
          </a:p>
          <a:p>
            <a:r>
              <a:rPr lang="en-US"/>
              <a:t>      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65325" y="3465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32775" name="Picture 7" descr="~ME00018"/>
          <p:cNvPicPr>
            <a:picLocks noChangeAspect="1" noChangeArrowheads="1"/>
          </p:cNvPicPr>
          <p:nvPr/>
        </p:nvPicPr>
        <p:blipFill>
          <a:blip r:embed="rId3" cstate="print"/>
          <a:srcRect l="50194" t="79852" r="25517" b="12599"/>
          <a:stretch>
            <a:fillRect/>
          </a:stretch>
        </p:blipFill>
        <p:spPr bwMode="auto">
          <a:xfrm>
            <a:off x="1219200" y="3429000"/>
            <a:ext cx="2193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267200" y="3657600"/>
            <a:ext cx="109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>
                <a:latin typeface="Times New Roman" pitchFamily="18" charset="0"/>
                <a:cs typeface="Times New Roman" pitchFamily="18" charset="0"/>
              </a:rPr>
              <a:t>→</a:t>
            </a:r>
          </a:p>
        </p:txBody>
      </p:sp>
      <p:grpSp>
        <p:nvGrpSpPr>
          <p:cNvPr id="52233" name="Group 9"/>
          <p:cNvGrpSpPr>
            <a:grpSpLocks/>
          </p:cNvGrpSpPr>
          <p:nvPr/>
        </p:nvGrpSpPr>
        <p:grpSpPr bwMode="auto">
          <a:xfrm>
            <a:off x="6096000" y="3352800"/>
            <a:ext cx="2022475" cy="1817688"/>
            <a:chOff x="1692" y="2280"/>
            <a:chExt cx="1274" cy="1145"/>
          </a:xfrm>
        </p:grpSpPr>
        <p:pic>
          <p:nvPicPr>
            <p:cNvPr id="32778" name="Picture 10" descr="~ME00018"/>
            <p:cNvPicPr>
              <a:picLocks noChangeAspect="1" noChangeArrowheads="1"/>
            </p:cNvPicPr>
            <p:nvPr/>
          </p:nvPicPr>
          <p:blipFill>
            <a:blip r:embed="rId3" cstate="print"/>
            <a:srcRect l="77609" t="79852" b="10144"/>
            <a:stretch>
              <a:fillRect/>
            </a:stretch>
          </p:blipFill>
          <p:spPr bwMode="auto">
            <a:xfrm>
              <a:off x="1692" y="2280"/>
              <a:ext cx="1274" cy="1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9" name="Rectangle 11"/>
            <p:cNvSpPr>
              <a:spLocks noChangeArrowheads="1"/>
            </p:cNvSpPr>
            <p:nvPr/>
          </p:nvSpPr>
          <p:spPr bwMode="auto">
            <a:xfrm>
              <a:off x="2868" y="3156"/>
              <a:ext cx="84" cy="25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NPR</a:t>
            </a:r>
            <a:br>
              <a:rPr lang="en-US" dirty="0"/>
            </a:b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Jellyfish Protein Researchers Win Chemistry Nobel</a:t>
            </a:r>
            <a:b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276600"/>
            <a:ext cx="8229600" cy="3306763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http://www.npr.org/templates/story/story.php?storyId=95517508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3" name="Picture 11" descr="~ME00018"/>
          <p:cNvPicPr>
            <a:picLocks noChangeAspect="1" noChangeArrowheads="1"/>
          </p:cNvPicPr>
          <p:nvPr/>
        </p:nvPicPr>
        <p:blipFill>
          <a:blip r:embed="rId3" cstate="print"/>
          <a:srcRect l="24464" t="79852" r="50194" b="10144"/>
          <a:stretch>
            <a:fillRect/>
          </a:stretch>
        </p:blipFill>
        <p:spPr bwMode="auto">
          <a:xfrm>
            <a:off x="6172200" y="3886200"/>
            <a:ext cx="228917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21"/>
          <p:cNvSpPr>
            <a:spLocks noChangeArrowheads="1"/>
          </p:cNvSpPr>
          <p:nvPr/>
        </p:nvSpPr>
        <p:spPr bwMode="auto">
          <a:xfrm>
            <a:off x="884238" y="434975"/>
            <a:ext cx="7408862" cy="923925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lIns="0" tIns="182880" rIns="0" bIns="182880" anchor="b">
            <a:spAutoFit/>
          </a:bodyPr>
          <a:lstStyle/>
          <a:p>
            <a:pPr algn="ctr" eaLnBrk="0" hangingPunct="0">
              <a:lnSpc>
                <a:spcPts val="4400"/>
              </a:lnSpc>
            </a:pPr>
            <a:r>
              <a:rPr kumimoji="1" lang="en-US" sz="4400" b="1"/>
              <a:t>Transformation Results</a:t>
            </a:r>
          </a:p>
        </p:txBody>
      </p:sp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4648200" y="1600200"/>
            <a:ext cx="4267200" cy="2270125"/>
          </a:xfrm>
          <a:prstGeom prst="rect">
            <a:avLst/>
          </a:prstGeom>
          <a:solidFill>
            <a:srgbClr val="339966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182880" rIns="18288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200"/>
              <a:t>Cells with pGLO plasmid GROW &amp; GLOW</a:t>
            </a:r>
            <a:br>
              <a:rPr lang="en-US" sz="2200"/>
            </a:br>
            <a:r>
              <a:rPr lang="en-US" sz="2200"/>
              <a:t>-can grow on media with antibiotic</a:t>
            </a:r>
          </a:p>
          <a:p>
            <a:pPr eaLnBrk="0" hangingPunct="0">
              <a:spcBef>
                <a:spcPct val="50000"/>
              </a:spcBef>
            </a:pPr>
            <a:r>
              <a:rPr lang="en-US" sz="2200"/>
              <a:t>GLOW on media with arabinose (turns on GFP gene)</a:t>
            </a:r>
          </a:p>
        </p:txBody>
      </p:sp>
      <p:sp>
        <p:nvSpPr>
          <p:cNvPr id="33797" name="Text Box 26"/>
          <p:cNvSpPr txBox="1">
            <a:spLocks noChangeArrowheads="1"/>
          </p:cNvSpPr>
          <p:nvPr/>
        </p:nvSpPr>
        <p:spPr bwMode="auto">
          <a:xfrm>
            <a:off x="2117725" y="255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798" name="Rectangle 28"/>
          <p:cNvSpPr>
            <a:spLocks noChangeArrowheads="1"/>
          </p:cNvSpPr>
          <p:nvPr/>
        </p:nvSpPr>
        <p:spPr bwMode="auto">
          <a:xfrm>
            <a:off x="685800" y="1676400"/>
            <a:ext cx="457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LB/AMP/ARA  PLATE</a:t>
            </a:r>
            <a:br>
              <a:rPr lang="en-US"/>
            </a:br>
            <a:r>
              <a:rPr lang="en-US"/>
              <a:t>Luria Broth</a:t>
            </a:r>
            <a:br>
              <a:rPr lang="en-US"/>
            </a:br>
            <a:r>
              <a:rPr lang="en-US"/>
              <a:t>+ antibiotic|</a:t>
            </a:r>
            <a:br>
              <a:rPr lang="en-US"/>
            </a:br>
            <a:r>
              <a:rPr lang="en-US"/>
              <a:t>+ arabinose</a:t>
            </a:r>
          </a:p>
          <a:p>
            <a:r>
              <a:rPr lang="en-US"/>
              <a:t>                 </a:t>
            </a:r>
          </a:p>
          <a:p>
            <a:r>
              <a:rPr lang="en-US"/>
              <a:t>	    +</a:t>
            </a:r>
          </a:p>
          <a:p>
            <a:endParaRPr lang="en-US"/>
          </a:p>
          <a:p>
            <a:r>
              <a:rPr lang="en-US"/>
              <a:t>+ PGLO = Plasmid added</a:t>
            </a:r>
          </a:p>
        </p:txBody>
      </p:sp>
      <p:pic>
        <p:nvPicPr>
          <p:cNvPr id="33799" name="Picture 29" descr="~ME00018"/>
          <p:cNvPicPr>
            <a:picLocks noChangeAspect="1" noChangeArrowheads="1"/>
          </p:cNvPicPr>
          <p:nvPr/>
        </p:nvPicPr>
        <p:blipFill>
          <a:blip r:embed="rId3" cstate="print"/>
          <a:srcRect l="50194" t="79852" r="25517" b="12599"/>
          <a:stretch>
            <a:fillRect/>
          </a:stretch>
        </p:blipFill>
        <p:spPr bwMode="auto">
          <a:xfrm>
            <a:off x="1066800" y="4038600"/>
            <a:ext cx="21939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30"/>
          <p:cNvSpPr>
            <a:spLocks noChangeArrowheads="1"/>
          </p:cNvSpPr>
          <p:nvPr/>
        </p:nvSpPr>
        <p:spPr bwMode="auto">
          <a:xfrm>
            <a:off x="4114800" y="3810000"/>
            <a:ext cx="14033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600"/>
              <a:t>→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9" name="Picture 1" descr="http://www.bio-rad.com/webroot/web/images/lse/products/pglo_gfp_kits/product_overlay_content/global/pglo_bac_trans_kit_flowchart.jpg"/>
          <p:cNvPicPr>
            <a:picLocks noChangeAspect="1" noChangeArrowheads="1"/>
          </p:cNvPicPr>
          <p:nvPr/>
        </p:nvPicPr>
        <p:blipFill>
          <a:blip r:embed="rId2" cstate="print"/>
          <a:srcRect t="54301" b="22849"/>
          <a:stretch>
            <a:fillRect/>
          </a:stretch>
        </p:blipFill>
        <p:spPr bwMode="auto">
          <a:xfrm>
            <a:off x="152400" y="1371600"/>
            <a:ext cx="8839200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http://www.bio-rad.com/webroot/web/images/lse/products/pglo_gfp_kits/product_overlay_content/global/pglo_bac_trans_kit_flowchart.jpg"/>
          <p:cNvPicPr>
            <a:picLocks noChangeAspect="1" noChangeArrowheads="1"/>
          </p:cNvPicPr>
          <p:nvPr/>
        </p:nvPicPr>
        <p:blipFill>
          <a:blip r:embed="rId2" cstate="print"/>
          <a:srcRect l="-6133" t="80663" r="-1906" b="10025"/>
          <a:stretch>
            <a:fillRect/>
          </a:stretch>
        </p:blipFill>
        <p:spPr bwMode="auto">
          <a:xfrm>
            <a:off x="0" y="762000"/>
            <a:ext cx="9061450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914400" y="2447925"/>
            <a:ext cx="9794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+pGLO</a:t>
            </a:r>
            <a:br>
              <a:rPr lang="en-US"/>
            </a:br>
            <a:r>
              <a:rPr lang="en-US"/>
              <a:t>LB/amp</a:t>
            </a:r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3048000" y="2451100"/>
            <a:ext cx="1377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+pGLO</a:t>
            </a:r>
            <a:br>
              <a:rPr lang="en-US"/>
            </a:br>
            <a:r>
              <a:rPr lang="en-US"/>
              <a:t>LB/amp/ara</a:t>
            </a: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5181600" y="2459038"/>
            <a:ext cx="1450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-pGLO</a:t>
            </a:r>
            <a:br>
              <a:rPr lang="en-US"/>
            </a:br>
            <a:r>
              <a:rPr lang="en-US"/>
              <a:t>LB/amp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7324725" y="25146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-pGLO</a:t>
            </a:r>
            <a:br>
              <a:rPr lang="en-US"/>
            </a:br>
            <a:r>
              <a:rPr lang="en-US"/>
              <a:t>    LB</a:t>
            </a:r>
          </a:p>
        </p:txBody>
      </p:sp>
      <p:pic>
        <p:nvPicPr>
          <p:cNvPr id="35847" name="Picture 6" descr="http://faculty.clintoncc.suny.edu/faculty/michael.gregory/files/Bio%20101/Bio%20101%20Laboratory/Bacterial%20Transformation/IMG_0075_1.jpg"/>
          <p:cNvPicPr>
            <a:picLocks noChangeAspect="1" noChangeArrowheads="1"/>
          </p:cNvPicPr>
          <p:nvPr/>
        </p:nvPicPr>
        <p:blipFill>
          <a:blip r:embed="rId3" cstate="print"/>
          <a:srcRect l="55585" r="5446" b="53944"/>
          <a:stretch>
            <a:fillRect/>
          </a:stretch>
        </p:blipFill>
        <p:spPr bwMode="auto">
          <a:xfrm>
            <a:off x="4713288" y="3397250"/>
            <a:ext cx="19621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 descr="http://faculty.clintoncc.suny.edu/faculty/michael.gregory/files/Bio%20101/Bio%20101%20Laboratory/Bacterial%20Transformation/IMG_0075_1.jpg"/>
          <p:cNvPicPr>
            <a:picLocks noChangeAspect="1" noChangeArrowheads="1"/>
          </p:cNvPicPr>
          <p:nvPr/>
        </p:nvPicPr>
        <p:blipFill>
          <a:blip r:embed="rId3" cstate="print"/>
          <a:srcRect l="10661" t="5431" r="50435" b="50000"/>
          <a:stretch>
            <a:fillRect/>
          </a:stretch>
        </p:blipFill>
        <p:spPr bwMode="auto">
          <a:xfrm>
            <a:off x="6781800" y="3429000"/>
            <a:ext cx="1960563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6" descr="http://faculty.clintoncc.suny.edu/faculty/michael.gregory/files/Bio%20101/Bio%20101%20Laboratory/Bacterial%20Transformation/IMG_0075_1.jpg"/>
          <p:cNvPicPr>
            <a:picLocks noChangeAspect="1" noChangeArrowheads="1"/>
          </p:cNvPicPr>
          <p:nvPr/>
        </p:nvPicPr>
        <p:blipFill>
          <a:blip r:embed="rId3" cstate="print"/>
          <a:srcRect l="13261" t="50000" r="47012" b="5806"/>
          <a:stretch>
            <a:fillRect/>
          </a:stretch>
        </p:blipFill>
        <p:spPr bwMode="auto">
          <a:xfrm>
            <a:off x="403225" y="3397250"/>
            <a:ext cx="200183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6" descr="http://faculty.clintoncc.suny.edu/faculty/michael.gregory/files/Bio%20101/Bio%20101%20Laboratory/Bacterial%20Transformation/IMG_0075_1.jpg"/>
          <p:cNvPicPr>
            <a:picLocks noChangeAspect="1" noChangeArrowheads="1"/>
          </p:cNvPicPr>
          <p:nvPr/>
        </p:nvPicPr>
        <p:blipFill>
          <a:blip r:embed="rId3" cstate="print"/>
          <a:srcRect l="57468" t="52171" r="3679" b="4115"/>
          <a:stretch>
            <a:fillRect/>
          </a:stretch>
        </p:blipFill>
        <p:spPr bwMode="auto">
          <a:xfrm>
            <a:off x="2601913" y="3448050"/>
            <a:ext cx="1958975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Rectangle 7"/>
          <p:cNvSpPr>
            <a:spLocks noChangeArrowheads="1"/>
          </p:cNvSpPr>
          <p:nvPr/>
        </p:nvSpPr>
        <p:spPr bwMode="auto">
          <a:xfrm>
            <a:off x="92075" y="6477000"/>
            <a:ext cx="89868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http://faculty.clintoncc.suny.edu/faculty/michael.gregory/files/Bio%20101/Bio%20101%20Laboratory/Bacterial%20Transformation/results.htm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7217" b="38449"/>
          <a:stretch/>
        </p:blipFill>
        <p:spPr bwMode="auto">
          <a:xfrm>
            <a:off x="457199" y="274638"/>
            <a:ext cx="8714999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1BC10-6DA3-40AD-9CB5-6C438D589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06FE-D922-4180-AE72-2B0B29CBD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7D1A0-E6DA-487B-9F52-4ABAA23081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60000" r="5498"/>
          <a:stretch/>
        </p:blipFill>
        <p:spPr bwMode="auto">
          <a:xfrm>
            <a:off x="16933" y="-64030"/>
            <a:ext cx="9173471" cy="539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927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115050"/>
            <a:ext cx="16764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GLOWING FI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47800"/>
            <a:ext cx="2211388" cy="2492375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pic>
        <p:nvPicPr>
          <p:cNvPr id="4100" name="Picture 4" descr="transformedcells"/>
          <p:cNvPicPr>
            <a:picLocks noChangeAspect="1" noChangeArrowheads="1"/>
          </p:cNvPicPr>
          <p:nvPr/>
        </p:nvPicPr>
        <p:blipFill>
          <a:blip r:embed="rId5" cstate="print"/>
          <a:srcRect l="7143" r="18254"/>
          <a:stretch>
            <a:fillRect/>
          </a:stretch>
        </p:blipFill>
        <p:spPr bwMode="auto">
          <a:xfrm>
            <a:off x="6400800" y="1447800"/>
            <a:ext cx="2251075" cy="1987550"/>
          </a:xfrm>
          <a:prstGeom prst="rect">
            <a:avLst/>
          </a:prstGeom>
          <a:noFill/>
          <a:ln w="9525">
            <a:solidFill>
              <a:srgbClr val="666633"/>
            </a:solidFill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-284156"/>
            <a:ext cx="9144000" cy="1949444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57200" rIns="0" bIns="457200" anchor="b">
            <a:spAutoFit/>
          </a:bodyPr>
          <a:lstStyle/>
          <a:p>
            <a:pPr algn="ctr" eaLnBrk="0" hangingPunct="0">
              <a:lnSpc>
                <a:spcPts val="4000"/>
              </a:lnSpc>
              <a:defRPr/>
            </a:pPr>
            <a:r>
              <a:rPr kumimoji="1" lang="en-US" sz="4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Jellyfish (GFP) gene transformed into other organisms</a:t>
            </a:r>
          </a:p>
        </p:txBody>
      </p:sp>
      <p:pic>
        <p:nvPicPr>
          <p:cNvPr id="4102" name="Picture 6" descr="GFP%20mice"/>
          <p:cNvPicPr>
            <a:picLocks noChangeAspect="1" noChangeArrowheads="1"/>
          </p:cNvPicPr>
          <p:nvPr/>
        </p:nvPicPr>
        <p:blipFill>
          <a:blip r:embed="rId6" cstate="print"/>
          <a:srcRect l="43599" b="-1587"/>
          <a:stretch>
            <a:fillRect/>
          </a:stretch>
        </p:blipFill>
        <p:spPr bwMode="auto">
          <a:xfrm>
            <a:off x="3505200" y="1295400"/>
            <a:ext cx="20701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monkey_x600"/>
          <p:cNvPicPr>
            <a:picLocks noChangeAspect="1" noChangeArrowheads="1"/>
          </p:cNvPicPr>
          <p:nvPr/>
        </p:nvPicPr>
        <p:blipFill>
          <a:blip r:embed="rId7" cstate="print"/>
          <a:srcRect l="24667" r="20667" b="223"/>
          <a:stretch>
            <a:fillRect/>
          </a:stretch>
        </p:blipFill>
        <p:spPr bwMode="auto">
          <a:xfrm>
            <a:off x="6172200" y="3505200"/>
            <a:ext cx="22891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5181600" y="6613525"/>
            <a:ext cx="3729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CC0099"/>
                </a:solidFill>
              </a:rPr>
              <a:t>http://www.technologyreview.com/files/21291/monkey_x600.jpg</a:t>
            </a:r>
            <a:endParaRPr lang="en-US" sz="1400">
              <a:solidFill>
                <a:srgbClr val="CC0099"/>
              </a:solidFill>
            </a:endParaRPr>
          </a:p>
        </p:txBody>
      </p:sp>
      <p:pic>
        <p:nvPicPr>
          <p:cNvPr id="4105" name="Picture 10" descr="GFP_pi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52750" y="4179711"/>
            <a:ext cx="317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2819400" y="6324600"/>
            <a:ext cx="2063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CC0099"/>
                </a:solidFill>
              </a:rPr>
              <a:t>http://www.lafuga.de/GFP_pig.jpg</a:t>
            </a:r>
          </a:p>
        </p:txBody>
      </p:sp>
      <p:pic>
        <p:nvPicPr>
          <p:cNvPr id="1026" name="Picture 2" descr="https://farm5.staticflickr.com/4146/5041828606_49e1c1a824_b.jpg">
            <a:extLst>
              <a:ext uri="{FF2B5EF4-FFF2-40B4-BE49-F238E27FC236}">
                <a16:creationId xmlns:a16="http://schemas.microsoft.com/office/drawing/2014/main" id="{3613DA65-4A90-4573-9D66-2E9D141B6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086820"/>
            <a:ext cx="2101850" cy="19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acterplasmid"/>
          <p:cNvPicPr>
            <a:picLocks noChangeAspect="1" noChangeArrowheads="1"/>
          </p:cNvPicPr>
          <p:nvPr/>
        </p:nvPicPr>
        <p:blipFill>
          <a:blip r:embed="rId2" cstate="print"/>
          <a:srcRect l="2248" t="3804"/>
          <a:stretch>
            <a:fillRect/>
          </a:stretch>
        </p:blipFill>
        <p:spPr bwMode="auto">
          <a:xfrm>
            <a:off x="152400" y="152400"/>
            <a:ext cx="6629400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4800600" y="4876800"/>
            <a:ext cx="1371600" cy="1465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         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3352800"/>
            <a:ext cx="3581400" cy="2697163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PLASMID</a:t>
            </a:r>
          </a:p>
          <a:p>
            <a:pPr eaLnBrk="1" hangingPunct="1">
              <a:buFontTx/>
              <a:buNone/>
            </a:pPr>
            <a:r>
              <a:rPr lang="en-US" sz="2400"/>
              <a:t>Extrachromosomal DNA</a:t>
            </a:r>
          </a:p>
          <a:p>
            <a:pPr eaLnBrk="1" hangingPunct="1">
              <a:buFontTx/>
              <a:buNone/>
            </a:pPr>
            <a:r>
              <a:rPr lang="en-US" sz="2400"/>
              <a:t>Often carry genes for antibiotic resistance</a:t>
            </a:r>
          </a:p>
          <a:p>
            <a:pPr eaLnBrk="1" hangingPunct="1">
              <a:buFontTx/>
              <a:buNone/>
            </a:pPr>
            <a:r>
              <a:rPr lang="en-US" sz="2400"/>
              <a:t>Can be passed from one bacterium to another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304800" y="6613525"/>
            <a:ext cx="69135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CC0099"/>
                </a:solidFill>
              </a:rPr>
              <a:t>http://www.agen.ufl.edu/~owens/age2062/OnLineBiology/OLBB/www.emc.maricopa.edu/faculty/farabee/BIOBK/14_1.jpg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spect="1" noChangeArrowheads="1"/>
          </p:cNvSpPr>
          <p:nvPr/>
        </p:nvSpPr>
        <p:spPr bwMode="auto">
          <a:xfrm>
            <a:off x="2000250" y="3219450"/>
            <a:ext cx="4881563" cy="1884363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 w="12700" cap="sq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003300" y="279400"/>
            <a:ext cx="7405688" cy="873125"/>
          </a:xfrm>
          <a:solidFill>
            <a:srgbClr val="008000">
              <a:alpha val="50195"/>
            </a:srgbClr>
          </a:solidFill>
        </p:spPr>
        <p:txBody>
          <a:bodyPr tIns="182880" bIns="182880"/>
          <a:lstStyle/>
          <a:p>
            <a:pPr eaLnBrk="1" hangingPunct="1"/>
            <a:r>
              <a:rPr lang="en-US" b="1"/>
              <a:t>Bacterial Transformation</a:t>
            </a:r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3105150" y="5503863"/>
            <a:ext cx="1393825" cy="1125537"/>
            <a:chOff x="1956" y="3467"/>
            <a:chExt cx="878" cy="709"/>
          </a:xfrm>
        </p:grpSpPr>
        <p:sp>
          <p:nvSpPr>
            <p:cNvPr id="6178" name="Line 5"/>
            <p:cNvSpPr>
              <a:spLocks noChangeShapeType="1"/>
            </p:cNvSpPr>
            <p:nvPr/>
          </p:nvSpPr>
          <p:spPr bwMode="auto">
            <a:xfrm flipV="1">
              <a:off x="2302" y="3651"/>
              <a:ext cx="308" cy="30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79" name="Group 6"/>
            <p:cNvGrpSpPr>
              <a:grpSpLocks/>
            </p:cNvGrpSpPr>
            <p:nvPr/>
          </p:nvGrpSpPr>
          <p:grpSpPr bwMode="auto">
            <a:xfrm>
              <a:off x="1956" y="3467"/>
              <a:ext cx="818" cy="709"/>
              <a:chOff x="1956" y="3467"/>
              <a:chExt cx="818" cy="709"/>
            </a:xfrm>
          </p:grpSpPr>
          <p:sp>
            <p:nvSpPr>
              <p:cNvPr id="6181" name="Line 7"/>
              <p:cNvSpPr>
                <a:spLocks noChangeShapeType="1"/>
              </p:cNvSpPr>
              <p:nvPr/>
            </p:nvSpPr>
            <p:spPr bwMode="auto">
              <a:xfrm flipH="1" flipV="1">
                <a:off x="2194" y="3467"/>
                <a:ext cx="100" cy="476"/>
              </a:xfrm>
              <a:prstGeom prst="line">
                <a:avLst/>
              </a:prstGeom>
              <a:noFill/>
              <a:ln w="38100" cap="sq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2" name="Text Box 8"/>
              <p:cNvSpPr txBox="1">
                <a:spLocks noChangeArrowheads="1"/>
              </p:cNvSpPr>
              <p:nvPr/>
            </p:nvSpPr>
            <p:spPr bwMode="auto">
              <a:xfrm>
                <a:off x="1956" y="3926"/>
                <a:ext cx="818" cy="2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/>
                  <a:t>Plasmids</a:t>
                </a:r>
              </a:p>
            </p:txBody>
          </p:sp>
        </p:grpSp>
        <p:sp>
          <p:nvSpPr>
            <p:cNvPr id="6180" name="Line 9"/>
            <p:cNvSpPr>
              <a:spLocks noChangeShapeType="1"/>
            </p:cNvSpPr>
            <p:nvPr/>
          </p:nvSpPr>
          <p:spPr bwMode="auto">
            <a:xfrm flipV="1">
              <a:off x="2310" y="3663"/>
              <a:ext cx="524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558800" y="2679700"/>
            <a:ext cx="2159000" cy="954088"/>
            <a:chOff x="352" y="1688"/>
            <a:chExt cx="1360" cy="601"/>
          </a:xfrm>
        </p:grpSpPr>
        <p:sp>
          <p:nvSpPr>
            <p:cNvPr id="6176" name="Text Box 11"/>
            <p:cNvSpPr txBox="1">
              <a:spLocks noChangeArrowheads="1"/>
            </p:cNvSpPr>
            <p:nvPr/>
          </p:nvSpPr>
          <p:spPr bwMode="auto">
            <a:xfrm>
              <a:off x="352" y="1688"/>
              <a:ext cx="1236" cy="442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 b="1"/>
                <a:t>Chromosomal </a:t>
              </a:r>
            </a:p>
            <a:p>
              <a:pPr algn="ctr" eaLnBrk="0" hangingPunct="0"/>
              <a:r>
                <a:rPr lang="en-US" sz="2000" b="1"/>
                <a:t>DNA</a:t>
              </a:r>
            </a:p>
          </p:txBody>
        </p:sp>
        <p:sp>
          <p:nvSpPr>
            <p:cNvPr id="6177" name="Line 12"/>
            <p:cNvSpPr>
              <a:spLocks noChangeShapeType="1"/>
            </p:cNvSpPr>
            <p:nvPr/>
          </p:nvSpPr>
          <p:spPr bwMode="auto">
            <a:xfrm>
              <a:off x="1244" y="2001"/>
              <a:ext cx="468" cy="28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81" name="Group 13"/>
          <p:cNvGrpSpPr>
            <a:grpSpLocks/>
          </p:cNvGrpSpPr>
          <p:nvPr/>
        </p:nvGrpSpPr>
        <p:grpSpPr bwMode="auto">
          <a:xfrm>
            <a:off x="6375400" y="2273300"/>
            <a:ext cx="2206625" cy="1055688"/>
            <a:chOff x="4016" y="1432"/>
            <a:chExt cx="1390" cy="665"/>
          </a:xfrm>
        </p:grpSpPr>
        <p:sp>
          <p:nvSpPr>
            <p:cNvPr id="6174" name="Text Box 14"/>
            <p:cNvSpPr txBox="1">
              <a:spLocks noChangeArrowheads="1"/>
            </p:cNvSpPr>
            <p:nvPr/>
          </p:nvSpPr>
          <p:spPr bwMode="auto">
            <a:xfrm>
              <a:off x="4278" y="1432"/>
              <a:ext cx="1128" cy="250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Bacterial Cell</a:t>
              </a:r>
            </a:p>
          </p:txBody>
        </p:sp>
        <p:sp>
          <p:nvSpPr>
            <p:cNvPr id="6175" name="Line 15"/>
            <p:cNvSpPr>
              <a:spLocks noChangeShapeType="1"/>
            </p:cNvSpPr>
            <p:nvPr/>
          </p:nvSpPr>
          <p:spPr bwMode="auto">
            <a:xfrm flipH="1">
              <a:off x="4016" y="1693"/>
              <a:ext cx="332" cy="404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1352550" y="1504950"/>
            <a:ext cx="64389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/>
              <a:t>The uptake of DNA</a:t>
            </a:r>
          </a:p>
        </p:txBody>
      </p: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2165350" y="3190875"/>
            <a:ext cx="2217738" cy="2065338"/>
            <a:chOff x="1364" y="2010"/>
            <a:chExt cx="1397" cy="1301"/>
          </a:xfrm>
        </p:grpSpPr>
        <p:sp>
          <p:nvSpPr>
            <p:cNvPr id="6171" name="Freeform 18"/>
            <p:cNvSpPr>
              <a:spLocks/>
            </p:cNvSpPr>
            <p:nvPr/>
          </p:nvSpPr>
          <p:spPr bwMode="auto">
            <a:xfrm>
              <a:off x="1364" y="2034"/>
              <a:ext cx="1301" cy="1062"/>
            </a:xfrm>
            <a:custGeom>
              <a:avLst/>
              <a:gdLst>
                <a:gd name="T0" fmla="*/ 477 w 881"/>
                <a:gd name="T1" fmla="*/ 1106 h 719"/>
                <a:gd name="T2" fmla="*/ 1177 w 881"/>
                <a:gd name="T3" fmla="*/ 225 h 719"/>
                <a:gd name="T4" fmla="*/ 828 w 881"/>
                <a:gd name="T5" fmla="*/ 1046 h 719"/>
                <a:gd name="T6" fmla="*/ 828 w 881"/>
                <a:gd name="T7" fmla="*/ 1573 h 719"/>
                <a:gd name="T8" fmla="*/ 1121 w 881"/>
                <a:gd name="T9" fmla="*/ 1222 h 719"/>
                <a:gd name="T10" fmla="*/ 539 w 881"/>
                <a:gd name="T11" fmla="*/ 722 h 719"/>
                <a:gd name="T12" fmla="*/ 507 w 881"/>
                <a:gd name="T13" fmla="*/ 1688 h 719"/>
                <a:gd name="T14" fmla="*/ 1735 w 881"/>
                <a:gd name="T15" fmla="*/ 256 h 719"/>
                <a:gd name="T16" fmla="*/ 1357 w 881"/>
                <a:gd name="T17" fmla="*/ 343 h 719"/>
                <a:gd name="T18" fmla="*/ 1269 w 881"/>
                <a:gd name="T19" fmla="*/ 1074 h 719"/>
                <a:gd name="T20" fmla="*/ 1856 w 881"/>
                <a:gd name="T21" fmla="*/ 399 h 719"/>
                <a:gd name="T22" fmla="*/ 1062 w 881"/>
                <a:gd name="T23" fmla="*/ 783 h 719"/>
                <a:gd name="T24" fmla="*/ 1794 w 881"/>
                <a:gd name="T25" fmla="*/ 1981 h 719"/>
                <a:gd name="T26" fmla="*/ 2323 w 881"/>
                <a:gd name="T27" fmla="*/ 783 h 719"/>
                <a:gd name="T28" fmla="*/ 1856 w 881"/>
                <a:gd name="T29" fmla="*/ 1074 h 719"/>
                <a:gd name="T30" fmla="*/ 975 w 881"/>
                <a:gd name="T31" fmla="*/ 1925 h 719"/>
                <a:gd name="T32" fmla="*/ 919 w 881"/>
                <a:gd name="T33" fmla="*/ 1660 h 719"/>
                <a:gd name="T34" fmla="*/ 1500 w 881"/>
                <a:gd name="T35" fmla="*/ 987 h 719"/>
                <a:gd name="T36" fmla="*/ 1856 w 881"/>
                <a:gd name="T37" fmla="*/ 1396 h 719"/>
                <a:gd name="T38" fmla="*/ 1500 w 881"/>
                <a:gd name="T39" fmla="*/ 2159 h 719"/>
                <a:gd name="T40" fmla="*/ 1385 w 881"/>
                <a:gd name="T41" fmla="*/ 1134 h 719"/>
                <a:gd name="T42" fmla="*/ 1940 w 881"/>
                <a:gd name="T43" fmla="*/ 576 h 719"/>
                <a:gd name="T44" fmla="*/ 2410 w 881"/>
                <a:gd name="T45" fmla="*/ 1458 h 719"/>
                <a:gd name="T46" fmla="*/ 1592 w 881"/>
                <a:gd name="T47" fmla="*/ 1601 h 719"/>
                <a:gd name="T48" fmla="*/ 1006 w 881"/>
                <a:gd name="T49" fmla="*/ 1660 h 719"/>
                <a:gd name="T50" fmla="*/ 1062 w 881"/>
                <a:gd name="T51" fmla="*/ 2247 h 719"/>
                <a:gd name="T52" fmla="*/ 1735 w 881"/>
                <a:gd name="T53" fmla="*/ 1981 h 719"/>
                <a:gd name="T54" fmla="*/ 1298 w 881"/>
                <a:gd name="T55" fmla="*/ 225 h 719"/>
                <a:gd name="T56" fmla="*/ 1824 w 881"/>
                <a:gd name="T57" fmla="*/ 635 h 719"/>
                <a:gd name="T58" fmla="*/ 1856 w 881"/>
                <a:gd name="T59" fmla="*/ 928 h 719"/>
                <a:gd name="T60" fmla="*/ 595 w 881"/>
                <a:gd name="T61" fmla="*/ 1514 h 719"/>
                <a:gd name="T62" fmla="*/ 654 w 881"/>
                <a:gd name="T63" fmla="*/ 1074 h 719"/>
                <a:gd name="T64" fmla="*/ 1856 w 881"/>
                <a:gd name="T65" fmla="*/ 870 h 719"/>
                <a:gd name="T66" fmla="*/ 2177 w 881"/>
                <a:gd name="T67" fmla="*/ 1193 h 719"/>
                <a:gd name="T68" fmla="*/ 2292 w 881"/>
                <a:gd name="T69" fmla="*/ 1396 h 719"/>
                <a:gd name="T70" fmla="*/ 2059 w 881"/>
                <a:gd name="T71" fmla="*/ 1750 h 719"/>
                <a:gd name="T72" fmla="*/ 96 w 881"/>
                <a:gd name="T73" fmla="*/ 1074 h 719"/>
                <a:gd name="T74" fmla="*/ 1472 w 881"/>
                <a:gd name="T75" fmla="*/ 312 h 719"/>
                <a:gd name="T76" fmla="*/ 1912 w 881"/>
                <a:gd name="T77" fmla="*/ 461 h 719"/>
                <a:gd name="T78" fmla="*/ 1533 w 881"/>
                <a:gd name="T79" fmla="*/ 1337 h 719"/>
                <a:gd name="T80" fmla="*/ 1121 w 881"/>
                <a:gd name="T81" fmla="*/ 1866 h 719"/>
                <a:gd name="T82" fmla="*/ 654 w 881"/>
                <a:gd name="T83" fmla="*/ 694 h 719"/>
                <a:gd name="T84" fmla="*/ 2643 w 881"/>
                <a:gd name="T85" fmla="*/ 1573 h 719"/>
                <a:gd name="T86" fmla="*/ 1824 w 881"/>
                <a:gd name="T87" fmla="*/ 2130 h 719"/>
                <a:gd name="T88" fmla="*/ 1592 w 881"/>
                <a:gd name="T89" fmla="*/ 1514 h 7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1" h="719">
                  <a:moveTo>
                    <a:pt x="148" y="343"/>
                  </a:moveTo>
                  <a:cubicBezTo>
                    <a:pt x="248" y="208"/>
                    <a:pt x="348" y="73"/>
                    <a:pt x="366" y="70"/>
                  </a:cubicBezTo>
                  <a:cubicBezTo>
                    <a:pt x="384" y="67"/>
                    <a:pt x="275" y="254"/>
                    <a:pt x="257" y="324"/>
                  </a:cubicBezTo>
                  <a:cubicBezTo>
                    <a:pt x="239" y="394"/>
                    <a:pt x="242" y="479"/>
                    <a:pt x="257" y="488"/>
                  </a:cubicBezTo>
                  <a:cubicBezTo>
                    <a:pt x="272" y="497"/>
                    <a:pt x="363" y="423"/>
                    <a:pt x="348" y="379"/>
                  </a:cubicBezTo>
                  <a:cubicBezTo>
                    <a:pt x="333" y="335"/>
                    <a:pt x="199" y="200"/>
                    <a:pt x="167" y="224"/>
                  </a:cubicBezTo>
                  <a:cubicBezTo>
                    <a:pt x="135" y="248"/>
                    <a:pt x="95" y="548"/>
                    <a:pt x="157" y="524"/>
                  </a:cubicBezTo>
                  <a:cubicBezTo>
                    <a:pt x="219" y="500"/>
                    <a:pt x="495" y="148"/>
                    <a:pt x="539" y="79"/>
                  </a:cubicBezTo>
                  <a:cubicBezTo>
                    <a:pt x="583" y="10"/>
                    <a:pt x="445" y="64"/>
                    <a:pt x="421" y="106"/>
                  </a:cubicBezTo>
                  <a:cubicBezTo>
                    <a:pt x="397" y="148"/>
                    <a:pt x="368" y="330"/>
                    <a:pt x="394" y="333"/>
                  </a:cubicBezTo>
                  <a:cubicBezTo>
                    <a:pt x="420" y="336"/>
                    <a:pt x="587" y="139"/>
                    <a:pt x="576" y="124"/>
                  </a:cubicBezTo>
                  <a:cubicBezTo>
                    <a:pt x="565" y="109"/>
                    <a:pt x="333" y="161"/>
                    <a:pt x="330" y="243"/>
                  </a:cubicBezTo>
                  <a:cubicBezTo>
                    <a:pt x="327" y="325"/>
                    <a:pt x="492" y="615"/>
                    <a:pt x="557" y="615"/>
                  </a:cubicBezTo>
                  <a:cubicBezTo>
                    <a:pt x="622" y="615"/>
                    <a:pt x="718" y="290"/>
                    <a:pt x="721" y="243"/>
                  </a:cubicBezTo>
                  <a:cubicBezTo>
                    <a:pt x="724" y="196"/>
                    <a:pt x="646" y="274"/>
                    <a:pt x="576" y="333"/>
                  </a:cubicBezTo>
                  <a:cubicBezTo>
                    <a:pt x="506" y="392"/>
                    <a:pt x="351" y="567"/>
                    <a:pt x="303" y="597"/>
                  </a:cubicBezTo>
                  <a:cubicBezTo>
                    <a:pt x="255" y="627"/>
                    <a:pt x="258" y="563"/>
                    <a:pt x="285" y="515"/>
                  </a:cubicBezTo>
                  <a:cubicBezTo>
                    <a:pt x="312" y="467"/>
                    <a:pt x="418" y="320"/>
                    <a:pt x="466" y="306"/>
                  </a:cubicBezTo>
                  <a:cubicBezTo>
                    <a:pt x="514" y="292"/>
                    <a:pt x="576" y="372"/>
                    <a:pt x="576" y="433"/>
                  </a:cubicBezTo>
                  <a:cubicBezTo>
                    <a:pt x="576" y="494"/>
                    <a:pt x="490" y="683"/>
                    <a:pt x="466" y="670"/>
                  </a:cubicBezTo>
                  <a:cubicBezTo>
                    <a:pt x="442" y="657"/>
                    <a:pt x="407" y="434"/>
                    <a:pt x="430" y="352"/>
                  </a:cubicBezTo>
                  <a:cubicBezTo>
                    <a:pt x="453" y="270"/>
                    <a:pt x="550" y="162"/>
                    <a:pt x="603" y="179"/>
                  </a:cubicBezTo>
                  <a:cubicBezTo>
                    <a:pt x="656" y="196"/>
                    <a:pt x="766" y="399"/>
                    <a:pt x="748" y="452"/>
                  </a:cubicBezTo>
                  <a:cubicBezTo>
                    <a:pt x="730" y="505"/>
                    <a:pt x="567" y="487"/>
                    <a:pt x="494" y="497"/>
                  </a:cubicBezTo>
                  <a:cubicBezTo>
                    <a:pt x="421" y="507"/>
                    <a:pt x="339" y="482"/>
                    <a:pt x="312" y="515"/>
                  </a:cubicBezTo>
                  <a:cubicBezTo>
                    <a:pt x="285" y="548"/>
                    <a:pt x="292" y="680"/>
                    <a:pt x="330" y="697"/>
                  </a:cubicBezTo>
                  <a:cubicBezTo>
                    <a:pt x="368" y="714"/>
                    <a:pt x="527" y="719"/>
                    <a:pt x="539" y="615"/>
                  </a:cubicBezTo>
                  <a:cubicBezTo>
                    <a:pt x="551" y="511"/>
                    <a:pt x="399" y="140"/>
                    <a:pt x="403" y="70"/>
                  </a:cubicBezTo>
                  <a:cubicBezTo>
                    <a:pt x="407" y="0"/>
                    <a:pt x="537" y="161"/>
                    <a:pt x="566" y="197"/>
                  </a:cubicBezTo>
                  <a:cubicBezTo>
                    <a:pt x="595" y="233"/>
                    <a:pt x="640" y="242"/>
                    <a:pt x="576" y="288"/>
                  </a:cubicBezTo>
                  <a:cubicBezTo>
                    <a:pt x="512" y="334"/>
                    <a:pt x="247" y="463"/>
                    <a:pt x="185" y="470"/>
                  </a:cubicBezTo>
                  <a:cubicBezTo>
                    <a:pt x="123" y="477"/>
                    <a:pt x="138" y="366"/>
                    <a:pt x="203" y="333"/>
                  </a:cubicBezTo>
                  <a:cubicBezTo>
                    <a:pt x="268" y="300"/>
                    <a:pt x="497" y="264"/>
                    <a:pt x="576" y="270"/>
                  </a:cubicBezTo>
                  <a:cubicBezTo>
                    <a:pt x="655" y="276"/>
                    <a:pt x="653" y="343"/>
                    <a:pt x="676" y="370"/>
                  </a:cubicBezTo>
                  <a:cubicBezTo>
                    <a:pt x="699" y="397"/>
                    <a:pt x="718" y="404"/>
                    <a:pt x="712" y="433"/>
                  </a:cubicBezTo>
                  <a:cubicBezTo>
                    <a:pt x="706" y="462"/>
                    <a:pt x="753" y="560"/>
                    <a:pt x="639" y="543"/>
                  </a:cubicBezTo>
                  <a:cubicBezTo>
                    <a:pt x="525" y="526"/>
                    <a:pt x="60" y="407"/>
                    <a:pt x="30" y="333"/>
                  </a:cubicBezTo>
                  <a:cubicBezTo>
                    <a:pt x="0" y="259"/>
                    <a:pt x="363" y="129"/>
                    <a:pt x="457" y="97"/>
                  </a:cubicBezTo>
                  <a:cubicBezTo>
                    <a:pt x="551" y="65"/>
                    <a:pt x="591" y="90"/>
                    <a:pt x="594" y="143"/>
                  </a:cubicBezTo>
                  <a:cubicBezTo>
                    <a:pt x="597" y="196"/>
                    <a:pt x="517" y="342"/>
                    <a:pt x="476" y="415"/>
                  </a:cubicBezTo>
                  <a:cubicBezTo>
                    <a:pt x="435" y="488"/>
                    <a:pt x="393" y="612"/>
                    <a:pt x="348" y="579"/>
                  </a:cubicBezTo>
                  <a:cubicBezTo>
                    <a:pt x="303" y="546"/>
                    <a:pt x="124" y="230"/>
                    <a:pt x="203" y="215"/>
                  </a:cubicBezTo>
                  <a:cubicBezTo>
                    <a:pt x="282" y="200"/>
                    <a:pt x="761" y="414"/>
                    <a:pt x="821" y="488"/>
                  </a:cubicBezTo>
                  <a:cubicBezTo>
                    <a:pt x="881" y="562"/>
                    <a:pt x="620" y="664"/>
                    <a:pt x="566" y="661"/>
                  </a:cubicBezTo>
                  <a:cubicBezTo>
                    <a:pt x="512" y="658"/>
                    <a:pt x="503" y="564"/>
                    <a:pt x="494" y="470"/>
                  </a:cubicBezTo>
                </a:path>
              </a:pathLst>
            </a:custGeom>
            <a:noFill/>
            <a:ln w="254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Freeform 19"/>
            <p:cNvSpPr>
              <a:spLocks/>
            </p:cNvSpPr>
            <p:nvPr/>
          </p:nvSpPr>
          <p:spPr bwMode="auto">
            <a:xfrm rot="6501039">
              <a:off x="1460" y="2130"/>
              <a:ext cx="1301" cy="1062"/>
            </a:xfrm>
            <a:custGeom>
              <a:avLst/>
              <a:gdLst>
                <a:gd name="T0" fmla="*/ 477 w 881"/>
                <a:gd name="T1" fmla="*/ 1106 h 719"/>
                <a:gd name="T2" fmla="*/ 1177 w 881"/>
                <a:gd name="T3" fmla="*/ 225 h 719"/>
                <a:gd name="T4" fmla="*/ 828 w 881"/>
                <a:gd name="T5" fmla="*/ 1046 h 719"/>
                <a:gd name="T6" fmla="*/ 828 w 881"/>
                <a:gd name="T7" fmla="*/ 1573 h 719"/>
                <a:gd name="T8" fmla="*/ 1121 w 881"/>
                <a:gd name="T9" fmla="*/ 1222 h 719"/>
                <a:gd name="T10" fmla="*/ 539 w 881"/>
                <a:gd name="T11" fmla="*/ 722 h 719"/>
                <a:gd name="T12" fmla="*/ 507 w 881"/>
                <a:gd name="T13" fmla="*/ 1688 h 719"/>
                <a:gd name="T14" fmla="*/ 1735 w 881"/>
                <a:gd name="T15" fmla="*/ 256 h 719"/>
                <a:gd name="T16" fmla="*/ 1357 w 881"/>
                <a:gd name="T17" fmla="*/ 343 h 719"/>
                <a:gd name="T18" fmla="*/ 1269 w 881"/>
                <a:gd name="T19" fmla="*/ 1074 h 719"/>
                <a:gd name="T20" fmla="*/ 1856 w 881"/>
                <a:gd name="T21" fmla="*/ 399 h 719"/>
                <a:gd name="T22" fmla="*/ 1062 w 881"/>
                <a:gd name="T23" fmla="*/ 783 h 719"/>
                <a:gd name="T24" fmla="*/ 1794 w 881"/>
                <a:gd name="T25" fmla="*/ 1981 h 719"/>
                <a:gd name="T26" fmla="*/ 2323 w 881"/>
                <a:gd name="T27" fmla="*/ 783 h 719"/>
                <a:gd name="T28" fmla="*/ 1856 w 881"/>
                <a:gd name="T29" fmla="*/ 1074 h 719"/>
                <a:gd name="T30" fmla="*/ 975 w 881"/>
                <a:gd name="T31" fmla="*/ 1925 h 719"/>
                <a:gd name="T32" fmla="*/ 919 w 881"/>
                <a:gd name="T33" fmla="*/ 1660 h 719"/>
                <a:gd name="T34" fmla="*/ 1500 w 881"/>
                <a:gd name="T35" fmla="*/ 987 h 719"/>
                <a:gd name="T36" fmla="*/ 1856 w 881"/>
                <a:gd name="T37" fmla="*/ 1396 h 719"/>
                <a:gd name="T38" fmla="*/ 1500 w 881"/>
                <a:gd name="T39" fmla="*/ 2159 h 719"/>
                <a:gd name="T40" fmla="*/ 1385 w 881"/>
                <a:gd name="T41" fmla="*/ 1134 h 719"/>
                <a:gd name="T42" fmla="*/ 1940 w 881"/>
                <a:gd name="T43" fmla="*/ 576 h 719"/>
                <a:gd name="T44" fmla="*/ 2410 w 881"/>
                <a:gd name="T45" fmla="*/ 1458 h 719"/>
                <a:gd name="T46" fmla="*/ 1592 w 881"/>
                <a:gd name="T47" fmla="*/ 1601 h 719"/>
                <a:gd name="T48" fmla="*/ 1006 w 881"/>
                <a:gd name="T49" fmla="*/ 1660 h 719"/>
                <a:gd name="T50" fmla="*/ 1062 w 881"/>
                <a:gd name="T51" fmla="*/ 2247 h 719"/>
                <a:gd name="T52" fmla="*/ 1735 w 881"/>
                <a:gd name="T53" fmla="*/ 1981 h 719"/>
                <a:gd name="T54" fmla="*/ 1298 w 881"/>
                <a:gd name="T55" fmla="*/ 225 h 719"/>
                <a:gd name="T56" fmla="*/ 1824 w 881"/>
                <a:gd name="T57" fmla="*/ 635 h 719"/>
                <a:gd name="T58" fmla="*/ 1856 w 881"/>
                <a:gd name="T59" fmla="*/ 928 h 719"/>
                <a:gd name="T60" fmla="*/ 595 w 881"/>
                <a:gd name="T61" fmla="*/ 1514 h 719"/>
                <a:gd name="T62" fmla="*/ 654 w 881"/>
                <a:gd name="T63" fmla="*/ 1074 h 719"/>
                <a:gd name="T64" fmla="*/ 1856 w 881"/>
                <a:gd name="T65" fmla="*/ 870 h 719"/>
                <a:gd name="T66" fmla="*/ 2177 w 881"/>
                <a:gd name="T67" fmla="*/ 1193 h 719"/>
                <a:gd name="T68" fmla="*/ 2292 w 881"/>
                <a:gd name="T69" fmla="*/ 1396 h 719"/>
                <a:gd name="T70" fmla="*/ 2059 w 881"/>
                <a:gd name="T71" fmla="*/ 1750 h 719"/>
                <a:gd name="T72" fmla="*/ 96 w 881"/>
                <a:gd name="T73" fmla="*/ 1074 h 719"/>
                <a:gd name="T74" fmla="*/ 1472 w 881"/>
                <a:gd name="T75" fmla="*/ 312 h 719"/>
                <a:gd name="T76" fmla="*/ 1912 w 881"/>
                <a:gd name="T77" fmla="*/ 461 h 719"/>
                <a:gd name="T78" fmla="*/ 1533 w 881"/>
                <a:gd name="T79" fmla="*/ 1337 h 719"/>
                <a:gd name="T80" fmla="*/ 1121 w 881"/>
                <a:gd name="T81" fmla="*/ 1866 h 719"/>
                <a:gd name="T82" fmla="*/ 654 w 881"/>
                <a:gd name="T83" fmla="*/ 694 h 719"/>
                <a:gd name="T84" fmla="*/ 2643 w 881"/>
                <a:gd name="T85" fmla="*/ 1573 h 719"/>
                <a:gd name="T86" fmla="*/ 1824 w 881"/>
                <a:gd name="T87" fmla="*/ 2130 h 719"/>
                <a:gd name="T88" fmla="*/ 1592 w 881"/>
                <a:gd name="T89" fmla="*/ 1514 h 7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1" h="719">
                  <a:moveTo>
                    <a:pt x="148" y="343"/>
                  </a:moveTo>
                  <a:cubicBezTo>
                    <a:pt x="248" y="208"/>
                    <a:pt x="348" y="73"/>
                    <a:pt x="366" y="70"/>
                  </a:cubicBezTo>
                  <a:cubicBezTo>
                    <a:pt x="384" y="67"/>
                    <a:pt x="275" y="254"/>
                    <a:pt x="257" y="324"/>
                  </a:cubicBezTo>
                  <a:cubicBezTo>
                    <a:pt x="239" y="394"/>
                    <a:pt x="242" y="479"/>
                    <a:pt x="257" y="488"/>
                  </a:cubicBezTo>
                  <a:cubicBezTo>
                    <a:pt x="272" y="497"/>
                    <a:pt x="363" y="423"/>
                    <a:pt x="348" y="379"/>
                  </a:cubicBezTo>
                  <a:cubicBezTo>
                    <a:pt x="333" y="335"/>
                    <a:pt x="199" y="200"/>
                    <a:pt x="167" y="224"/>
                  </a:cubicBezTo>
                  <a:cubicBezTo>
                    <a:pt x="135" y="248"/>
                    <a:pt x="95" y="548"/>
                    <a:pt x="157" y="524"/>
                  </a:cubicBezTo>
                  <a:cubicBezTo>
                    <a:pt x="219" y="500"/>
                    <a:pt x="495" y="148"/>
                    <a:pt x="539" y="79"/>
                  </a:cubicBezTo>
                  <a:cubicBezTo>
                    <a:pt x="583" y="10"/>
                    <a:pt x="445" y="64"/>
                    <a:pt x="421" y="106"/>
                  </a:cubicBezTo>
                  <a:cubicBezTo>
                    <a:pt x="397" y="148"/>
                    <a:pt x="368" y="330"/>
                    <a:pt x="394" y="333"/>
                  </a:cubicBezTo>
                  <a:cubicBezTo>
                    <a:pt x="420" y="336"/>
                    <a:pt x="587" y="139"/>
                    <a:pt x="576" y="124"/>
                  </a:cubicBezTo>
                  <a:cubicBezTo>
                    <a:pt x="565" y="109"/>
                    <a:pt x="333" y="161"/>
                    <a:pt x="330" y="243"/>
                  </a:cubicBezTo>
                  <a:cubicBezTo>
                    <a:pt x="327" y="325"/>
                    <a:pt x="492" y="615"/>
                    <a:pt x="557" y="615"/>
                  </a:cubicBezTo>
                  <a:cubicBezTo>
                    <a:pt x="622" y="615"/>
                    <a:pt x="718" y="290"/>
                    <a:pt x="721" y="243"/>
                  </a:cubicBezTo>
                  <a:cubicBezTo>
                    <a:pt x="724" y="196"/>
                    <a:pt x="646" y="274"/>
                    <a:pt x="576" y="333"/>
                  </a:cubicBezTo>
                  <a:cubicBezTo>
                    <a:pt x="506" y="392"/>
                    <a:pt x="351" y="567"/>
                    <a:pt x="303" y="597"/>
                  </a:cubicBezTo>
                  <a:cubicBezTo>
                    <a:pt x="255" y="627"/>
                    <a:pt x="258" y="563"/>
                    <a:pt x="285" y="515"/>
                  </a:cubicBezTo>
                  <a:cubicBezTo>
                    <a:pt x="312" y="467"/>
                    <a:pt x="418" y="320"/>
                    <a:pt x="466" y="306"/>
                  </a:cubicBezTo>
                  <a:cubicBezTo>
                    <a:pt x="514" y="292"/>
                    <a:pt x="576" y="372"/>
                    <a:pt x="576" y="433"/>
                  </a:cubicBezTo>
                  <a:cubicBezTo>
                    <a:pt x="576" y="494"/>
                    <a:pt x="490" y="683"/>
                    <a:pt x="466" y="670"/>
                  </a:cubicBezTo>
                  <a:cubicBezTo>
                    <a:pt x="442" y="657"/>
                    <a:pt x="407" y="434"/>
                    <a:pt x="430" y="352"/>
                  </a:cubicBezTo>
                  <a:cubicBezTo>
                    <a:pt x="453" y="270"/>
                    <a:pt x="550" y="162"/>
                    <a:pt x="603" y="179"/>
                  </a:cubicBezTo>
                  <a:cubicBezTo>
                    <a:pt x="656" y="196"/>
                    <a:pt x="766" y="399"/>
                    <a:pt x="748" y="452"/>
                  </a:cubicBezTo>
                  <a:cubicBezTo>
                    <a:pt x="730" y="505"/>
                    <a:pt x="567" y="487"/>
                    <a:pt x="494" y="497"/>
                  </a:cubicBezTo>
                  <a:cubicBezTo>
                    <a:pt x="421" y="507"/>
                    <a:pt x="339" y="482"/>
                    <a:pt x="312" y="515"/>
                  </a:cubicBezTo>
                  <a:cubicBezTo>
                    <a:pt x="285" y="548"/>
                    <a:pt x="292" y="680"/>
                    <a:pt x="330" y="697"/>
                  </a:cubicBezTo>
                  <a:cubicBezTo>
                    <a:pt x="368" y="714"/>
                    <a:pt x="527" y="719"/>
                    <a:pt x="539" y="615"/>
                  </a:cubicBezTo>
                  <a:cubicBezTo>
                    <a:pt x="551" y="511"/>
                    <a:pt x="399" y="140"/>
                    <a:pt x="403" y="70"/>
                  </a:cubicBezTo>
                  <a:cubicBezTo>
                    <a:pt x="407" y="0"/>
                    <a:pt x="537" y="161"/>
                    <a:pt x="566" y="197"/>
                  </a:cubicBezTo>
                  <a:cubicBezTo>
                    <a:pt x="595" y="233"/>
                    <a:pt x="640" y="242"/>
                    <a:pt x="576" y="288"/>
                  </a:cubicBezTo>
                  <a:cubicBezTo>
                    <a:pt x="512" y="334"/>
                    <a:pt x="247" y="463"/>
                    <a:pt x="185" y="470"/>
                  </a:cubicBezTo>
                  <a:cubicBezTo>
                    <a:pt x="123" y="477"/>
                    <a:pt x="138" y="366"/>
                    <a:pt x="203" y="333"/>
                  </a:cubicBezTo>
                  <a:cubicBezTo>
                    <a:pt x="268" y="300"/>
                    <a:pt x="497" y="264"/>
                    <a:pt x="576" y="270"/>
                  </a:cubicBezTo>
                  <a:cubicBezTo>
                    <a:pt x="655" y="276"/>
                    <a:pt x="653" y="343"/>
                    <a:pt x="676" y="370"/>
                  </a:cubicBezTo>
                  <a:cubicBezTo>
                    <a:pt x="699" y="397"/>
                    <a:pt x="718" y="404"/>
                    <a:pt x="712" y="433"/>
                  </a:cubicBezTo>
                  <a:cubicBezTo>
                    <a:pt x="706" y="462"/>
                    <a:pt x="753" y="560"/>
                    <a:pt x="639" y="543"/>
                  </a:cubicBezTo>
                  <a:cubicBezTo>
                    <a:pt x="525" y="526"/>
                    <a:pt x="60" y="407"/>
                    <a:pt x="30" y="333"/>
                  </a:cubicBezTo>
                  <a:cubicBezTo>
                    <a:pt x="0" y="259"/>
                    <a:pt x="363" y="129"/>
                    <a:pt x="457" y="97"/>
                  </a:cubicBezTo>
                  <a:cubicBezTo>
                    <a:pt x="551" y="65"/>
                    <a:pt x="591" y="90"/>
                    <a:pt x="594" y="143"/>
                  </a:cubicBezTo>
                  <a:cubicBezTo>
                    <a:pt x="597" y="196"/>
                    <a:pt x="517" y="342"/>
                    <a:pt x="476" y="415"/>
                  </a:cubicBezTo>
                  <a:cubicBezTo>
                    <a:pt x="435" y="488"/>
                    <a:pt x="393" y="612"/>
                    <a:pt x="348" y="579"/>
                  </a:cubicBezTo>
                  <a:cubicBezTo>
                    <a:pt x="303" y="546"/>
                    <a:pt x="124" y="230"/>
                    <a:pt x="203" y="215"/>
                  </a:cubicBezTo>
                  <a:cubicBezTo>
                    <a:pt x="282" y="200"/>
                    <a:pt x="761" y="414"/>
                    <a:pt x="821" y="488"/>
                  </a:cubicBezTo>
                  <a:cubicBezTo>
                    <a:pt x="881" y="562"/>
                    <a:pt x="620" y="664"/>
                    <a:pt x="566" y="661"/>
                  </a:cubicBezTo>
                  <a:cubicBezTo>
                    <a:pt x="512" y="658"/>
                    <a:pt x="503" y="564"/>
                    <a:pt x="494" y="470"/>
                  </a:cubicBezTo>
                </a:path>
              </a:pathLst>
            </a:custGeom>
            <a:noFill/>
            <a:ln w="254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Freeform 20"/>
            <p:cNvSpPr>
              <a:spLocks/>
            </p:cNvSpPr>
            <p:nvPr/>
          </p:nvSpPr>
          <p:spPr bwMode="auto">
            <a:xfrm>
              <a:off x="1460" y="2130"/>
              <a:ext cx="1301" cy="1062"/>
            </a:xfrm>
            <a:custGeom>
              <a:avLst/>
              <a:gdLst>
                <a:gd name="T0" fmla="*/ 477 w 881"/>
                <a:gd name="T1" fmla="*/ 1106 h 719"/>
                <a:gd name="T2" fmla="*/ 1177 w 881"/>
                <a:gd name="T3" fmla="*/ 225 h 719"/>
                <a:gd name="T4" fmla="*/ 828 w 881"/>
                <a:gd name="T5" fmla="*/ 1046 h 719"/>
                <a:gd name="T6" fmla="*/ 828 w 881"/>
                <a:gd name="T7" fmla="*/ 1573 h 719"/>
                <a:gd name="T8" fmla="*/ 1121 w 881"/>
                <a:gd name="T9" fmla="*/ 1222 h 719"/>
                <a:gd name="T10" fmla="*/ 539 w 881"/>
                <a:gd name="T11" fmla="*/ 722 h 719"/>
                <a:gd name="T12" fmla="*/ 507 w 881"/>
                <a:gd name="T13" fmla="*/ 1688 h 719"/>
                <a:gd name="T14" fmla="*/ 1735 w 881"/>
                <a:gd name="T15" fmla="*/ 256 h 719"/>
                <a:gd name="T16" fmla="*/ 1357 w 881"/>
                <a:gd name="T17" fmla="*/ 343 h 719"/>
                <a:gd name="T18" fmla="*/ 1269 w 881"/>
                <a:gd name="T19" fmla="*/ 1074 h 719"/>
                <a:gd name="T20" fmla="*/ 1856 w 881"/>
                <a:gd name="T21" fmla="*/ 399 h 719"/>
                <a:gd name="T22" fmla="*/ 1062 w 881"/>
                <a:gd name="T23" fmla="*/ 783 h 719"/>
                <a:gd name="T24" fmla="*/ 1794 w 881"/>
                <a:gd name="T25" fmla="*/ 1981 h 719"/>
                <a:gd name="T26" fmla="*/ 2323 w 881"/>
                <a:gd name="T27" fmla="*/ 783 h 719"/>
                <a:gd name="T28" fmla="*/ 1856 w 881"/>
                <a:gd name="T29" fmla="*/ 1074 h 719"/>
                <a:gd name="T30" fmla="*/ 975 w 881"/>
                <a:gd name="T31" fmla="*/ 1925 h 719"/>
                <a:gd name="T32" fmla="*/ 919 w 881"/>
                <a:gd name="T33" fmla="*/ 1660 h 719"/>
                <a:gd name="T34" fmla="*/ 1500 w 881"/>
                <a:gd name="T35" fmla="*/ 987 h 719"/>
                <a:gd name="T36" fmla="*/ 1856 w 881"/>
                <a:gd name="T37" fmla="*/ 1396 h 719"/>
                <a:gd name="T38" fmla="*/ 1500 w 881"/>
                <a:gd name="T39" fmla="*/ 2159 h 719"/>
                <a:gd name="T40" fmla="*/ 1385 w 881"/>
                <a:gd name="T41" fmla="*/ 1134 h 719"/>
                <a:gd name="T42" fmla="*/ 1940 w 881"/>
                <a:gd name="T43" fmla="*/ 576 h 719"/>
                <a:gd name="T44" fmla="*/ 2410 w 881"/>
                <a:gd name="T45" fmla="*/ 1458 h 719"/>
                <a:gd name="T46" fmla="*/ 1592 w 881"/>
                <a:gd name="T47" fmla="*/ 1601 h 719"/>
                <a:gd name="T48" fmla="*/ 1006 w 881"/>
                <a:gd name="T49" fmla="*/ 1660 h 719"/>
                <a:gd name="T50" fmla="*/ 1062 w 881"/>
                <a:gd name="T51" fmla="*/ 2247 h 719"/>
                <a:gd name="T52" fmla="*/ 1735 w 881"/>
                <a:gd name="T53" fmla="*/ 1981 h 719"/>
                <a:gd name="T54" fmla="*/ 1298 w 881"/>
                <a:gd name="T55" fmla="*/ 225 h 719"/>
                <a:gd name="T56" fmla="*/ 1824 w 881"/>
                <a:gd name="T57" fmla="*/ 635 h 719"/>
                <a:gd name="T58" fmla="*/ 1856 w 881"/>
                <a:gd name="T59" fmla="*/ 928 h 719"/>
                <a:gd name="T60" fmla="*/ 595 w 881"/>
                <a:gd name="T61" fmla="*/ 1514 h 719"/>
                <a:gd name="T62" fmla="*/ 654 w 881"/>
                <a:gd name="T63" fmla="*/ 1074 h 719"/>
                <a:gd name="T64" fmla="*/ 1856 w 881"/>
                <a:gd name="T65" fmla="*/ 870 h 719"/>
                <a:gd name="T66" fmla="*/ 2177 w 881"/>
                <a:gd name="T67" fmla="*/ 1193 h 719"/>
                <a:gd name="T68" fmla="*/ 2292 w 881"/>
                <a:gd name="T69" fmla="*/ 1396 h 719"/>
                <a:gd name="T70" fmla="*/ 2059 w 881"/>
                <a:gd name="T71" fmla="*/ 1750 h 719"/>
                <a:gd name="T72" fmla="*/ 96 w 881"/>
                <a:gd name="T73" fmla="*/ 1074 h 719"/>
                <a:gd name="T74" fmla="*/ 1472 w 881"/>
                <a:gd name="T75" fmla="*/ 312 h 719"/>
                <a:gd name="T76" fmla="*/ 1912 w 881"/>
                <a:gd name="T77" fmla="*/ 461 h 719"/>
                <a:gd name="T78" fmla="*/ 1533 w 881"/>
                <a:gd name="T79" fmla="*/ 1337 h 719"/>
                <a:gd name="T80" fmla="*/ 1121 w 881"/>
                <a:gd name="T81" fmla="*/ 1866 h 719"/>
                <a:gd name="T82" fmla="*/ 654 w 881"/>
                <a:gd name="T83" fmla="*/ 694 h 719"/>
                <a:gd name="T84" fmla="*/ 2643 w 881"/>
                <a:gd name="T85" fmla="*/ 1573 h 719"/>
                <a:gd name="T86" fmla="*/ 1824 w 881"/>
                <a:gd name="T87" fmla="*/ 2130 h 719"/>
                <a:gd name="T88" fmla="*/ 1592 w 881"/>
                <a:gd name="T89" fmla="*/ 1514 h 7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881" h="719">
                  <a:moveTo>
                    <a:pt x="148" y="343"/>
                  </a:moveTo>
                  <a:cubicBezTo>
                    <a:pt x="248" y="208"/>
                    <a:pt x="348" y="73"/>
                    <a:pt x="366" y="70"/>
                  </a:cubicBezTo>
                  <a:cubicBezTo>
                    <a:pt x="384" y="67"/>
                    <a:pt x="275" y="254"/>
                    <a:pt x="257" y="324"/>
                  </a:cubicBezTo>
                  <a:cubicBezTo>
                    <a:pt x="239" y="394"/>
                    <a:pt x="242" y="479"/>
                    <a:pt x="257" y="488"/>
                  </a:cubicBezTo>
                  <a:cubicBezTo>
                    <a:pt x="272" y="497"/>
                    <a:pt x="363" y="423"/>
                    <a:pt x="348" y="379"/>
                  </a:cubicBezTo>
                  <a:cubicBezTo>
                    <a:pt x="333" y="335"/>
                    <a:pt x="199" y="200"/>
                    <a:pt x="167" y="224"/>
                  </a:cubicBezTo>
                  <a:cubicBezTo>
                    <a:pt x="135" y="248"/>
                    <a:pt x="95" y="548"/>
                    <a:pt x="157" y="524"/>
                  </a:cubicBezTo>
                  <a:cubicBezTo>
                    <a:pt x="219" y="500"/>
                    <a:pt x="495" y="148"/>
                    <a:pt x="539" y="79"/>
                  </a:cubicBezTo>
                  <a:cubicBezTo>
                    <a:pt x="583" y="10"/>
                    <a:pt x="445" y="64"/>
                    <a:pt x="421" y="106"/>
                  </a:cubicBezTo>
                  <a:cubicBezTo>
                    <a:pt x="397" y="148"/>
                    <a:pt x="368" y="330"/>
                    <a:pt x="394" y="333"/>
                  </a:cubicBezTo>
                  <a:cubicBezTo>
                    <a:pt x="420" y="336"/>
                    <a:pt x="587" y="139"/>
                    <a:pt x="576" y="124"/>
                  </a:cubicBezTo>
                  <a:cubicBezTo>
                    <a:pt x="565" y="109"/>
                    <a:pt x="333" y="161"/>
                    <a:pt x="330" y="243"/>
                  </a:cubicBezTo>
                  <a:cubicBezTo>
                    <a:pt x="327" y="325"/>
                    <a:pt x="492" y="615"/>
                    <a:pt x="557" y="615"/>
                  </a:cubicBezTo>
                  <a:cubicBezTo>
                    <a:pt x="622" y="615"/>
                    <a:pt x="718" y="290"/>
                    <a:pt x="721" y="243"/>
                  </a:cubicBezTo>
                  <a:cubicBezTo>
                    <a:pt x="724" y="196"/>
                    <a:pt x="646" y="274"/>
                    <a:pt x="576" y="333"/>
                  </a:cubicBezTo>
                  <a:cubicBezTo>
                    <a:pt x="506" y="392"/>
                    <a:pt x="351" y="567"/>
                    <a:pt x="303" y="597"/>
                  </a:cubicBezTo>
                  <a:cubicBezTo>
                    <a:pt x="255" y="627"/>
                    <a:pt x="258" y="563"/>
                    <a:pt x="285" y="515"/>
                  </a:cubicBezTo>
                  <a:cubicBezTo>
                    <a:pt x="312" y="467"/>
                    <a:pt x="418" y="320"/>
                    <a:pt x="466" y="306"/>
                  </a:cubicBezTo>
                  <a:cubicBezTo>
                    <a:pt x="514" y="292"/>
                    <a:pt x="576" y="372"/>
                    <a:pt x="576" y="433"/>
                  </a:cubicBezTo>
                  <a:cubicBezTo>
                    <a:pt x="576" y="494"/>
                    <a:pt x="490" y="683"/>
                    <a:pt x="466" y="670"/>
                  </a:cubicBezTo>
                  <a:cubicBezTo>
                    <a:pt x="442" y="657"/>
                    <a:pt x="407" y="434"/>
                    <a:pt x="430" y="352"/>
                  </a:cubicBezTo>
                  <a:cubicBezTo>
                    <a:pt x="453" y="270"/>
                    <a:pt x="550" y="162"/>
                    <a:pt x="603" y="179"/>
                  </a:cubicBezTo>
                  <a:cubicBezTo>
                    <a:pt x="656" y="196"/>
                    <a:pt x="766" y="399"/>
                    <a:pt x="748" y="452"/>
                  </a:cubicBezTo>
                  <a:cubicBezTo>
                    <a:pt x="730" y="505"/>
                    <a:pt x="567" y="487"/>
                    <a:pt x="494" y="497"/>
                  </a:cubicBezTo>
                  <a:cubicBezTo>
                    <a:pt x="421" y="507"/>
                    <a:pt x="339" y="482"/>
                    <a:pt x="312" y="515"/>
                  </a:cubicBezTo>
                  <a:cubicBezTo>
                    <a:pt x="285" y="548"/>
                    <a:pt x="292" y="680"/>
                    <a:pt x="330" y="697"/>
                  </a:cubicBezTo>
                  <a:cubicBezTo>
                    <a:pt x="368" y="714"/>
                    <a:pt x="527" y="719"/>
                    <a:pt x="539" y="615"/>
                  </a:cubicBezTo>
                  <a:cubicBezTo>
                    <a:pt x="551" y="511"/>
                    <a:pt x="399" y="140"/>
                    <a:pt x="403" y="70"/>
                  </a:cubicBezTo>
                  <a:cubicBezTo>
                    <a:pt x="407" y="0"/>
                    <a:pt x="537" y="161"/>
                    <a:pt x="566" y="197"/>
                  </a:cubicBezTo>
                  <a:cubicBezTo>
                    <a:pt x="595" y="233"/>
                    <a:pt x="640" y="242"/>
                    <a:pt x="576" y="288"/>
                  </a:cubicBezTo>
                  <a:cubicBezTo>
                    <a:pt x="512" y="334"/>
                    <a:pt x="247" y="463"/>
                    <a:pt x="185" y="470"/>
                  </a:cubicBezTo>
                  <a:cubicBezTo>
                    <a:pt x="123" y="477"/>
                    <a:pt x="138" y="366"/>
                    <a:pt x="203" y="333"/>
                  </a:cubicBezTo>
                  <a:cubicBezTo>
                    <a:pt x="268" y="300"/>
                    <a:pt x="497" y="264"/>
                    <a:pt x="576" y="270"/>
                  </a:cubicBezTo>
                  <a:cubicBezTo>
                    <a:pt x="655" y="276"/>
                    <a:pt x="653" y="343"/>
                    <a:pt x="676" y="370"/>
                  </a:cubicBezTo>
                  <a:cubicBezTo>
                    <a:pt x="699" y="397"/>
                    <a:pt x="718" y="404"/>
                    <a:pt x="712" y="433"/>
                  </a:cubicBezTo>
                  <a:cubicBezTo>
                    <a:pt x="706" y="462"/>
                    <a:pt x="753" y="560"/>
                    <a:pt x="639" y="543"/>
                  </a:cubicBezTo>
                  <a:cubicBezTo>
                    <a:pt x="525" y="526"/>
                    <a:pt x="60" y="407"/>
                    <a:pt x="30" y="333"/>
                  </a:cubicBezTo>
                  <a:cubicBezTo>
                    <a:pt x="0" y="259"/>
                    <a:pt x="363" y="129"/>
                    <a:pt x="457" y="97"/>
                  </a:cubicBezTo>
                  <a:cubicBezTo>
                    <a:pt x="551" y="65"/>
                    <a:pt x="591" y="90"/>
                    <a:pt x="594" y="143"/>
                  </a:cubicBezTo>
                  <a:cubicBezTo>
                    <a:pt x="597" y="196"/>
                    <a:pt x="517" y="342"/>
                    <a:pt x="476" y="415"/>
                  </a:cubicBezTo>
                  <a:cubicBezTo>
                    <a:pt x="435" y="488"/>
                    <a:pt x="393" y="612"/>
                    <a:pt x="348" y="579"/>
                  </a:cubicBezTo>
                  <a:cubicBezTo>
                    <a:pt x="303" y="546"/>
                    <a:pt x="124" y="230"/>
                    <a:pt x="203" y="215"/>
                  </a:cubicBezTo>
                  <a:cubicBezTo>
                    <a:pt x="282" y="200"/>
                    <a:pt x="761" y="414"/>
                    <a:pt x="821" y="488"/>
                  </a:cubicBezTo>
                  <a:cubicBezTo>
                    <a:pt x="881" y="562"/>
                    <a:pt x="620" y="664"/>
                    <a:pt x="566" y="661"/>
                  </a:cubicBezTo>
                  <a:cubicBezTo>
                    <a:pt x="512" y="658"/>
                    <a:pt x="503" y="564"/>
                    <a:pt x="494" y="470"/>
                  </a:cubicBezTo>
                </a:path>
              </a:pathLst>
            </a:custGeom>
            <a:noFill/>
            <a:ln w="25400" cap="sq" cmpd="sng">
              <a:solidFill>
                <a:schemeClr val="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2781300" y="2419350"/>
            <a:ext cx="3048000" cy="3371850"/>
            <a:chOff x="1752" y="1524"/>
            <a:chExt cx="1920" cy="2124"/>
          </a:xfrm>
        </p:grpSpPr>
        <p:grpSp>
          <p:nvGrpSpPr>
            <p:cNvPr id="6154" name="Group 22"/>
            <p:cNvGrpSpPr>
              <a:grpSpLocks/>
            </p:cNvGrpSpPr>
            <p:nvPr/>
          </p:nvGrpSpPr>
          <p:grpSpPr bwMode="auto">
            <a:xfrm>
              <a:off x="3156" y="2220"/>
              <a:ext cx="180" cy="396"/>
              <a:chOff x="3156" y="2220"/>
              <a:chExt cx="180" cy="396"/>
            </a:xfrm>
          </p:grpSpPr>
          <p:sp>
            <p:nvSpPr>
              <p:cNvPr id="6169" name="Oval 23"/>
              <p:cNvSpPr>
                <a:spLocks noChangeArrowheads="1"/>
              </p:cNvSpPr>
              <p:nvPr/>
            </p:nvSpPr>
            <p:spPr bwMode="auto">
              <a:xfrm>
                <a:off x="3216" y="2220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0" name="Oval 24"/>
              <p:cNvSpPr>
                <a:spLocks noChangeArrowheads="1"/>
              </p:cNvSpPr>
              <p:nvPr/>
            </p:nvSpPr>
            <p:spPr bwMode="auto">
              <a:xfrm>
                <a:off x="3156" y="2496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55" name="Group 25"/>
            <p:cNvGrpSpPr>
              <a:grpSpLocks/>
            </p:cNvGrpSpPr>
            <p:nvPr/>
          </p:nvGrpSpPr>
          <p:grpSpPr bwMode="auto">
            <a:xfrm>
              <a:off x="1752" y="1524"/>
              <a:ext cx="1920" cy="2124"/>
              <a:chOff x="1752" y="1524"/>
              <a:chExt cx="1920" cy="2124"/>
            </a:xfrm>
          </p:grpSpPr>
          <p:sp>
            <p:nvSpPr>
              <p:cNvPr id="6156" name="Oval 26"/>
              <p:cNvSpPr>
                <a:spLocks noChangeArrowheads="1"/>
              </p:cNvSpPr>
              <p:nvPr/>
            </p:nvSpPr>
            <p:spPr bwMode="auto">
              <a:xfrm>
                <a:off x="3552" y="3336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" name="Oval 27"/>
              <p:cNvSpPr>
                <a:spLocks noChangeArrowheads="1"/>
              </p:cNvSpPr>
              <p:nvPr/>
            </p:nvSpPr>
            <p:spPr bwMode="auto">
              <a:xfrm>
                <a:off x="1752" y="3528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" name="Oval 28"/>
              <p:cNvSpPr>
                <a:spLocks noChangeArrowheads="1"/>
              </p:cNvSpPr>
              <p:nvPr/>
            </p:nvSpPr>
            <p:spPr bwMode="auto">
              <a:xfrm>
                <a:off x="3444" y="1836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" name="Oval 29"/>
              <p:cNvSpPr>
                <a:spLocks noChangeArrowheads="1"/>
              </p:cNvSpPr>
              <p:nvPr/>
            </p:nvSpPr>
            <p:spPr bwMode="auto">
              <a:xfrm>
                <a:off x="2388" y="1524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" name="Oval 30"/>
              <p:cNvSpPr>
                <a:spLocks noChangeArrowheads="1"/>
              </p:cNvSpPr>
              <p:nvPr/>
            </p:nvSpPr>
            <p:spPr bwMode="auto">
              <a:xfrm>
                <a:off x="1968" y="1644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1" name="Oval 31"/>
              <p:cNvSpPr>
                <a:spLocks noChangeArrowheads="1"/>
              </p:cNvSpPr>
              <p:nvPr/>
            </p:nvSpPr>
            <p:spPr bwMode="auto">
              <a:xfrm>
                <a:off x="2580" y="1716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2" name="Oval 32"/>
              <p:cNvSpPr>
                <a:spLocks noChangeArrowheads="1"/>
              </p:cNvSpPr>
              <p:nvPr/>
            </p:nvSpPr>
            <p:spPr bwMode="auto">
              <a:xfrm>
                <a:off x="2976" y="1812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3" name="Oval 33"/>
              <p:cNvSpPr>
                <a:spLocks noChangeArrowheads="1"/>
              </p:cNvSpPr>
              <p:nvPr/>
            </p:nvSpPr>
            <p:spPr bwMode="auto">
              <a:xfrm>
                <a:off x="2772" y="1908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4" name="Oval 34"/>
              <p:cNvSpPr>
                <a:spLocks noChangeArrowheads="1"/>
              </p:cNvSpPr>
              <p:nvPr/>
            </p:nvSpPr>
            <p:spPr bwMode="auto">
              <a:xfrm>
                <a:off x="2148" y="3312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5" name="Oval 35"/>
              <p:cNvSpPr>
                <a:spLocks noChangeArrowheads="1"/>
              </p:cNvSpPr>
              <p:nvPr/>
            </p:nvSpPr>
            <p:spPr bwMode="auto">
              <a:xfrm>
                <a:off x="2736" y="3360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6" name="Oval 36"/>
              <p:cNvSpPr>
                <a:spLocks noChangeArrowheads="1"/>
              </p:cNvSpPr>
              <p:nvPr/>
            </p:nvSpPr>
            <p:spPr bwMode="auto">
              <a:xfrm>
                <a:off x="2844" y="3504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7" name="Oval 37"/>
              <p:cNvSpPr>
                <a:spLocks noChangeArrowheads="1"/>
              </p:cNvSpPr>
              <p:nvPr/>
            </p:nvSpPr>
            <p:spPr bwMode="auto">
              <a:xfrm>
                <a:off x="3180" y="3384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8" name="Oval 38"/>
              <p:cNvSpPr>
                <a:spLocks noChangeArrowheads="1"/>
              </p:cNvSpPr>
              <p:nvPr/>
            </p:nvSpPr>
            <p:spPr bwMode="auto">
              <a:xfrm>
                <a:off x="2604" y="3528"/>
                <a:ext cx="120" cy="120"/>
              </a:xfrm>
              <a:prstGeom prst="ellipse">
                <a:avLst/>
              </a:prstGeom>
              <a:noFill/>
              <a:ln w="38100" cap="sq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8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pPr eaLnBrk="1" hangingPunct="1"/>
            <a:r>
              <a:rPr lang="en-US" sz="3600"/>
              <a:t>pGLO LAB SUPPLIES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534400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FOAM tube holder/float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4 - flip top microtubes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Transforming solution = (CaCl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LB nutrient broth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  Pink- label +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         Purple- label -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1- colored eraser (to ID </a:t>
            </a:r>
            <a:r>
              <a:rPr lang="en-US" sz="2400" i="1" dirty="0"/>
              <a:t>your</a:t>
            </a:r>
            <a:r>
              <a:rPr lang="en-US" sz="2400" dirty="0"/>
              <a:t> tubes in water bath)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1-pkg yellow inoculating loops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5- Sterile pipettes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4 poured agar plates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1 - LB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2 - LB/amp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/>
              <a:t>  1- LB/amp/</a:t>
            </a:r>
            <a:r>
              <a:rPr lang="en-US" sz="2000" dirty="0" err="1"/>
              <a:t>ara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PERMANENT MARKER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Cup with crushed 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1108</Words>
  <Application>Microsoft Office PowerPoint</Application>
  <PresentationFormat>On-screen Show (4:3)</PresentationFormat>
  <Paragraphs>287</Paragraphs>
  <Slides>32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Arial Black</vt:lpstr>
      <vt:lpstr>Times</vt:lpstr>
      <vt:lpstr>Times New Roman</vt:lpstr>
      <vt:lpstr>Wingdings</vt:lpstr>
      <vt:lpstr>Zapf Dingbats</vt:lpstr>
      <vt:lpstr>Default Design</vt:lpstr>
      <vt:lpstr>pGLO Transformation LAB AP LAB 8</vt:lpstr>
      <vt:lpstr>PowerPoint Presentation</vt:lpstr>
      <vt:lpstr>  NPR Jellyfish Protein Researchers Win Chemistry Nobel </vt:lpstr>
      <vt:lpstr>PowerPoint Presentation</vt:lpstr>
      <vt:lpstr>PowerPoint Presentation</vt:lpstr>
      <vt:lpstr>PowerPoint Presentation</vt:lpstr>
      <vt:lpstr>PowerPoint Presentation</vt:lpstr>
      <vt:lpstr>Bacterial Transformation</vt:lpstr>
      <vt:lpstr>pGLO LAB SUPPLIES</vt:lpstr>
      <vt:lpstr>PowerPoint Presentation</vt:lpstr>
      <vt:lpstr>Keep your plasmid on ice!</vt:lpstr>
      <vt:lpstr>INNOCULATE TUBES WITH  E. coli  BACTERIA</vt:lpstr>
      <vt:lpstr>EXAMINE pGLO plasmid DNA</vt:lpstr>
      <vt:lpstr>PLASMID DNA TRANSFER</vt:lpstr>
      <vt:lpstr>PowerPoint Presentation</vt:lpstr>
      <vt:lpstr>PowerPoint Presentation</vt:lpstr>
      <vt:lpstr>PowerPoint Presentation</vt:lpstr>
      <vt:lpstr>FLIP PLATES UPSIDE DOWN STACK AND TAPE  LABEL WITH YOUR GROUP NAME       PLACE IN INCUBATOR</vt:lpstr>
      <vt:lpstr>pGLO plasmid</vt:lpstr>
      <vt:lpstr>PowerPoint Presentation</vt:lpstr>
      <vt:lpstr>Inducible operon: lactose</vt:lpstr>
      <vt:lpstr>Inducible operon: lactose</vt:lpstr>
      <vt:lpstr>Lactose operon</vt:lpstr>
      <vt:lpstr>Reasons for Each Transformation Step</vt:lpstr>
      <vt:lpstr>PowerPoint Presentation</vt:lpstr>
      <vt:lpstr>Selection for plasmid uptake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PGLO Transformation LAB AP LAB 7</dc:title>
  <dc:creator>riedellke</dc:creator>
  <cp:lastModifiedBy>Andrew Rapin</cp:lastModifiedBy>
  <cp:revision>41</cp:revision>
  <dcterms:created xsi:type="dcterms:W3CDTF">2009-11-21T20:36:40Z</dcterms:created>
  <dcterms:modified xsi:type="dcterms:W3CDTF">2020-03-30T05:25:03Z</dcterms:modified>
</cp:coreProperties>
</file>